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4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08"/>
  </p:normalViewPr>
  <p:slideViewPr>
    <p:cSldViewPr snapToGrid="0" snapToObjects="1">
      <p:cViewPr>
        <p:scale>
          <a:sx n="125" d="100"/>
          <a:sy n="125" d="100"/>
        </p:scale>
        <p:origin x="-912" y="22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9F-1576-234C-97B8-2B7655586762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88B4-6948-0D44-8BF0-D079D66A3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36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9F-1576-234C-97B8-2B7655586762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88B4-6948-0D44-8BF0-D079D66A3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07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9F-1576-234C-97B8-2B7655586762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88B4-6948-0D44-8BF0-D079D66A3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67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9F-1576-234C-97B8-2B7655586762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88B4-6948-0D44-8BF0-D079D66A3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61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9F-1576-234C-97B8-2B7655586762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88B4-6948-0D44-8BF0-D079D66A3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01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9F-1576-234C-97B8-2B7655586762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88B4-6948-0D44-8BF0-D079D66A3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46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9F-1576-234C-97B8-2B7655586762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88B4-6948-0D44-8BF0-D079D66A3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7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9F-1576-234C-97B8-2B7655586762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88B4-6948-0D44-8BF0-D079D66A3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39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9F-1576-234C-97B8-2B7655586762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88B4-6948-0D44-8BF0-D079D66A3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53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9F-1576-234C-97B8-2B7655586762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88B4-6948-0D44-8BF0-D079D66A3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7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9F-1576-234C-97B8-2B7655586762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88B4-6948-0D44-8BF0-D079D66A3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58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F09F-1576-234C-97B8-2B7655586762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288B4-6948-0D44-8BF0-D079D66A3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81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arthquake.usgs.gov/earthquakes/sear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F041FFF-2755-944B-8CBC-9C20CC044509}"/>
              </a:ext>
            </a:extLst>
          </p:cNvPr>
          <p:cNvSpPr txBox="1"/>
          <p:nvPr/>
        </p:nvSpPr>
        <p:spPr>
          <a:xfrm>
            <a:off x="1864962" y="204253"/>
            <a:ext cx="62022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La sismologie pour échographier la Terre</a:t>
            </a:r>
          </a:p>
          <a:p>
            <a:pPr algn="ctr"/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EC0C417-BC38-6040-9487-9D106EC615A9}"/>
              </a:ext>
            </a:extLst>
          </p:cNvPr>
          <p:cNvSpPr txBox="1"/>
          <p:nvPr/>
        </p:nvSpPr>
        <p:spPr>
          <a:xfrm>
            <a:off x="254676" y="1499045"/>
            <a:ext cx="503839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>
                <a:solidFill>
                  <a:srgbClr val="0070C0"/>
                </a:solidFill>
              </a:rPr>
              <a:t>Modélisation d’une onde sismique : ressort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6509125D-5575-3C46-82C3-5AF3E24C2F30}"/>
              </a:ext>
            </a:extLst>
          </p:cNvPr>
          <p:cNvSpPr txBox="1"/>
          <p:nvPr/>
        </p:nvSpPr>
        <p:spPr>
          <a:xfrm>
            <a:off x="254676" y="1883403"/>
            <a:ext cx="486877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>
                <a:solidFill>
                  <a:srgbClr val="0070C0"/>
                </a:solidFill>
              </a:rPr>
              <a:t>2 types d’ondes P et S animations, les </a:t>
            </a:r>
            <a:r>
              <a:rPr lang="fr-FR" sz="1463" b="1" dirty="0">
                <a:solidFill>
                  <a:srgbClr val="0070C0"/>
                </a:solidFill>
              </a:rPr>
              <a:t>P se propage dans les milieux solides et liquides, les S uniquement dans les solides </a:t>
            </a:r>
          </a:p>
        </p:txBody>
      </p:sp>
      <p:pic>
        <p:nvPicPr>
          <p:cNvPr id="17" name="Picture 2" descr="image001">
            <a:extLst>
              <a:ext uri="{FF2B5EF4-FFF2-40B4-BE49-F238E27FC236}">
                <a16:creationId xmlns="" xmlns:a16="http://schemas.microsoft.com/office/drawing/2014/main" id="{7E2F6F73-A369-F54D-90BD-681B423D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95" y="1547136"/>
            <a:ext cx="2545571" cy="12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001S">
            <a:extLst>
              <a:ext uri="{FF2B5EF4-FFF2-40B4-BE49-F238E27FC236}">
                <a16:creationId xmlns="" xmlns:a16="http://schemas.microsoft.com/office/drawing/2014/main" id="{B3E32E89-C3EA-A14C-B915-6F73DEED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81" y="2938651"/>
            <a:ext cx="2591998" cy="14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ZoneTexte 81">
            <a:extLst>
              <a:ext uri="{FF2B5EF4-FFF2-40B4-BE49-F238E27FC236}">
                <a16:creationId xmlns="" xmlns:a16="http://schemas.microsoft.com/office/drawing/2014/main" id="{87F16C75-4217-5E41-9FD3-2AE7D3C1D8E8}"/>
              </a:ext>
            </a:extLst>
          </p:cNvPr>
          <p:cNvSpPr txBox="1"/>
          <p:nvPr/>
        </p:nvSpPr>
        <p:spPr>
          <a:xfrm>
            <a:off x="4978858" y="6111163"/>
            <a:ext cx="3973413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3" dirty="0">
                <a:solidFill>
                  <a:srgbClr val="0070C0"/>
                </a:solidFill>
              </a:rPr>
              <a:t>En réalité les ondes P progressent plus vite,</a:t>
            </a:r>
          </a:p>
          <a:p>
            <a:pPr algn="ctr"/>
            <a:r>
              <a:rPr lang="fr-FR" sz="1463" dirty="0">
                <a:solidFill>
                  <a:srgbClr val="0070C0"/>
                </a:solidFill>
              </a:rPr>
              <a:t>Avec le temps le décalage entre P et S s’accentue.</a:t>
            </a:r>
          </a:p>
        </p:txBody>
      </p:sp>
      <p:pic>
        <p:nvPicPr>
          <p:cNvPr id="1046" name="Picture 4" descr="Fournaise.info - Volcan du Piton de la Fournaise - La Réunion">
            <a:extLst>
              <a:ext uri="{FF2B5EF4-FFF2-40B4-BE49-F238E27FC236}">
                <a16:creationId xmlns="" xmlns:a16="http://schemas.microsoft.com/office/drawing/2014/main" id="{AD9271F5-C02D-734A-92FC-89409CB57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913"/>
            <a:ext cx="4141146" cy="20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6" descr="KGS--Kansas Earthquakes--Seismometer Network">
            <a:extLst>
              <a:ext uri="{FF2B5EF4-FFF2-40B4-BE49-F238E27FC236}">
                <a16:creationId xmlns="" xmlns:a16="http://schemas.microsoft.com/office/drawing/2014/main" id="{BDA9049F-C184-DA43-87AB-3B1542076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36" y="4660331"/>
            <a:ext cx="1544157" cy="206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0" descr="4-Mesurer un séisme - TPE séisme">
            <a:extLst>
              <a:ext uri="{FF2B5EF4-FFF2-40B4-BE49-F238E27FC236}">
                <a16:creationId xmlns="" xmlns:a16="http://schemas.microsoft.com/office/drawing/2014/main" id="{A1FCB77D-5CE0-464F-8091-5A53AD20F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" y="5043066"/>
            <a:ext cx="1311136" cy="11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12" descr="4-Mesurer un séisme - TPE séisme">
            <a:extLst>
              <a:ext uri="{FF2B5EF4-FFF2-40B4-BE49-F238E27FC236}">
                <a16:creationId xmlns="" xmlns:a16="http://schemas.microsoft.com/office/drawing/2014/main" id="{317ACC17-B19B-E84C-9647-FEFCC2B89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55" y="4889057"/>
            <a:ext cx="1407085" cy="16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itre 1">
            <a:extLst>
              <a:ext uri="{FF2B5EF4-FFF2-40B4-BE49-F238E27FC236}">
                <a16:creationId xmlns="" xmlns:a16="http://schemas.microsoft.com/office/drawing/2014/main" id="{9E50C959-B74E-1D4E-863F-B601B7C95C2D}"/>
              </a:ext>
            </a:extLst>
          </p:cNvPr>
          <p:cNvSpPr txBox="1">
            <a:spLocks/>
          </p:cNvSpPr>
          <p:nvPr/>
        </p:nvSpPr>
        <p:spPr>
          <a:xfrm>
            <a:off x="569423" y="136139"/>
            <a:ext cx="881887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Montrer que plus un séisme se produit loin de nous plus les ondes qui nous parviennent arrivent vite</a:t>
            </a:r>
          </a:p>
        </p:txBody>
      </p:sp>
      <p:pic>
        <p:nvPicPr>
          <p:cNvPr id="1052" name="Image 1051">
            <a:extLst>
              <a:ext uri="{FF2B5EF4-FFF2-40B4-BE49-F238E27FC236}">
                <a16:creationId xmlns="" xmlns:a16="http://schemas.microsoft.com/office/drawing/2014/main" id="{040DA97F-E100-2C4A-8EAA-97637FAE10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0804" y="4057565"/>
            <a:ext cx="2879575" cy="20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BA80BD9B-676C-C54D-8470-F036834C30CE}"/>
              </a:ext>
            </a:extLst>
          </p:cNvPr>
          <p:cNvSpPr txBox="1"/>
          <p:nvPr/>
        </p:nvSpPr>
        <p:spPr>
          <a:xfrm>
            <a:off x="176613" y="3189116"/>
            <a:ext cx="9635600" cy="3168670"/>
          </a:xfrm>
          <a:prstGeom prst="roundRect">
            <a:avLst>
              <a:gd name="adj" fmla="val 46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3) Comparons maintenant 2 séismes plus ou moins </a:t>
            </a:r>
            <a:r>
              <a:rPr lang="fr-FR" sz="1400" b="1" dirty="0" smtClean="0">
                <a:solidFill>
                  <a:srgbClr val="FF0000"/>
                </a:solidFill>
              </a:rPr>
              <a:t>lointains</a:t>
            </a:r>
            <a:endParaRPr lang="fr-FR" sz="1400" b="1" dirty="0">
              <a:solidFill>
                <a:srgbClr val="FF0000"/>
              </a:solidFill>
            </a:endParaRPr>
          </a:p>
          <a:p>
            <a:r>
              <a:rPr lang="fr-FR" sz="1400" dirty="0" smtClean="0"/>
              <a:t>La </a:t>
            </a:r>
            <a:r>
              <a:rPr lang="fr-FR" sz="1400" dirty="0"/>
              <a:t>moitié de la classe travaille sur le séisme </a:t>
            </a:r>
            <a:r>
              <a:rPr lang="fr-FR" sz="1400" b="1" dirty="0">
                <a:solidFill>
                  <a:srgbClr val="7030A0"/>
                </a:solidFill>
              </a:rPr>
              <a:t>Régional</a:t>
            </a:r>
            <a:r>
              <a:rPr lang="fr-FR" sz="1400" dirty="0"/>
              <a:t> (centaines à 1 millier de km) du </a:t>
            </a:r>
            <a:r>
              <a:rPr lang="fr-FR" sz="1400" b="1" dirty="0">
                <a:solidFill>
                  <a:srgbClr val="7030A0"/>
                </a:solidFill>
              </a:rPr>
              <a:t>28 avril 2014 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(station </a:t>
            </a: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PBR)</a:t>
            </a:r>
          </a:p>
          <a:p>
            <a:r>
              <a:rPr lang="fr-FR" sz="1400" dirty="0" smtClean="0"/>
              <a:t>L’autre </a:t>
            </a:r>
            <a:r>
              <a:rPr lang="fr-FR" sz="1400" dirty="0"/>
              <a:t>moitié sur  le </a:t>
            </a:r>
            <a:r>
              <a:rPr lang="fr-FR" sz="1400" b="1" dirty="0">
                <a:solidFill>
                  <a:srgbClr val="7030A0"/>
                </a:solidFill>
              </a:rPr>
              <a:t>Téléséisme (</a:t>
            </a:r>
            <a:r>
              <a:rPr lang="fr-FR" sz="1400" dirty="0"/>
              <a:t>très lointain) du </a:t>
            </a:r>
            <a:r>
              <a:rPr lang="fr-FR" sz="1400" b="1" dirty="0">
                <a:solidFill>
                  <a:srgbClr val="7030A0"/>
                </a:solidFill>
              </a:rPr>
              <a:t>12 aout 2013. </a:t>
            </a:r>
            <a:endParaRPr lang="fr-FR" sz="1400" b="1" dirty="0" smtClean="0">
              <a:solidFill>
                <a:srgbClr val="7030A0"/>
              </a:solidFill>
            </a:endParaRPr>
          </a:p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allons comparer les vitesses</a:t>
            </a:r>
            <a:r>
              <a:rPr lang="fr-FR" sz="1400" dirty="0" smtClean="0"/>
              <a:t>. Pour cela, il faut mesurer </a:t>
            </a:r>
            <a:r>
              <a:rPr lang="fr-FR" sz="1400" dirty="0"/>
              <a:t>la </a:t>
            </a:r>
            <a:r>
              <a:rPr lang="fr-FR" sz="1400" b="1" dirty="0" smtClean="0"/>
              <a:t>DISTANCE</a:t>
            </a:r>
            <a:r>
              <a:rPr lang="fr-FR" sz="1400" dirty="0" smtClean="0"/>
              <a:t> </a:t>
            </a:r>
            <a:r>
              <a:rPr lang="fr-FR" sz="1400" dirty="0"/>
              <a:t>et le </a:t>
            </a:r>
            <a:r>
              <a:rPr lang="fr-FR" sz="1400" b="1" dirty="0"/>
              <a:t>TEMPS</a:t>
            </a:r>
            <a:r>
              <a:rPr lang="fr-FR" sz="1400" dirty="0"/>
              <a:t>. </a:t>
            </a:r>
          </a:p>
          <a:p>
            <a:endParaRPr lang="fr-FR" sz="1400" dirty="0"/>
          </a:p>
          <a:p>
            <a:r>
              <a:rPr lang="fr-FR" sz="1400" dirty="0">
                <a:highlight>
                  <a:srgbClr val="00FFFF"/>
                </a:highlight>
              </a:rPr>
              <a:t>La distance ?</a:t>
            </a:r>
            <a:r>
              <a:rPr lang="fr-FR" sz="1400" dirty="0"/>
              <a:t>  Il faut identifier le séisme qui s’est produit quelque part sur Terre et dont les ondes nous sont parvenues : Pour </a:t>
            </a:r>
            <a:r>
              <a:rPr lang="fr-FR" sz="1400" b="1" u="sng" dirty="0"/>
              <a:t>identifier le séisme </a:t>
            </a:r>
            <a:r>
              <a:rPr lang="fr-FR" sz="1400" dirty="0"/>
              <a:t>et le LOCALISER on utilise une base de données américaine : </a:t>
            </a:r>
            <a:r>
              <a:rPr lang="fr-FR" sz="1200" dirty="0" smtClean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fr-FR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://earthquake.usgs.gov/earthquakes/search</a:t>
            </a:r>
            <a:r>
              <a:rPr lang="fr-FR" sz="1200" dirty="0"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fr-FR" sz="1200" dirty="0"/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Une vidéo est dans le dossier pour vous montrer comment chercher dans la base.</a:t>
            </a:r>
          </a:p>
          <a:p>
            <a:r>
              <a:rPr lang="fr-FR" sz="1400" dirty="0"/>
              <a:t>Une fois </a:t>
            </a:r>
            <a:r>
              <a:rPr lang="fr-FR" sz="1400" dirty="0" smtClean="0"/>
              <a:t>identifiée </a:t>
            </a:r>
            <a:r>
              <a:rPr lang="fr-FR" sz="1400" dirty="0"/>
              <a:t>et </a:t>
            </a:r>
            <a:r>
              <a:rPr lang="fr-FR" sz="1400" dirty="0" smtClean="0"/>
              <a:t>localisée, </a:t>
            </a:r>
            <a:r>
              <a:rPr lang="fr-FR" sz="1400" dirty="0"/>
              <a:t>copiez la position de l’épicentre sur Google </a:t>
            </a:r>
            <a:r>
              <a:rPr lang="fr-FR" sz="1400" dirty="0" err="1"/>
              <a:t>Earth</a:t>
            </a:r>
            <a:r>
              <a:rPr lang="fr-FR" sz="1400" dirty="0"/>
              <a:t>  puis </a:t>
            </a:r>
            <a:r>
              <a:rPr lang="fr-FR" sz="1400" b="1" u="sng" dirty="0"/>
              <a:t>mesurez </a:t>
            </a:r>
            <a:r>
              <a:rPr lang="fr-FR" sz="1400" dirty="0"/>
              <a:t>la distance épicentre - Réunion</a:t>
            </a:r>
          </a:p>
          <a:p>
            <a:endParaRPr lang="fr-FR" sz="1400" dirty="0"/>
          </a:p>
          <a:p>
            <a:r>
              <a:rPr lang="fr-FR" sz="1400" dirty="0">
                <a:highlight>
                  <a:srgbClr val="00FFFF"/>
                </a:highlight>
              </a:rPr>
              <a:t>Le temps ?</a:t>
            </a:r>
            <a:r>
              <a:rPr lang="fr-FR" sz="1400" dirty="0"/>
              <a:t> Il nous faut l’heure </a:t>
            </a:r>
            <a:r>
              <a:rPr lang="fr-FR" sz="1400" dirty="0" smtClean="0"/>
              <a:t>de </a:t>
            </a:r>
            <a:r>
              <a:rPr lang="fr-FR" sz="1400" dirty="0"/>
              <a:t>survenue du </a:t>
            </a:r>
            <a:r>
              <a:rPr lang="fr-FR" sz="1400" dirty="0" smtClean="0"/>
              <a:t>séisme </a:t>
            </a:r>
            <a:r>
              <a:rPr lang="fr-FR" sz="1400" b="1" dirty="0" smtClean="0"/>
              <a:t>à t</a:t>
            </a:r>
            <a:r>
              <a:rPr lang="fr-CA" sz="1400" b="1" dirty="0" err="1" smtClean="0"/>
              <a:t>rouver</a:t>
            </a:r>
            <a:r>
              <a:rPr lang="fr-CA" sz="1400" b="1" dirty="0" smtClean="0"/>
              <a:t> </a:t>
            </a:r>
            <a:r>
              <a:rPr lang="fr-FR" sz="1400" dirty="0"/>
              <a:t>sur le site </a:t>
            </a:r>
            <a:r>
              <a:rPr lang="fr-FR" sz="1400" dirty="0" smtClean="0"/>
              <a:t>USGS et l’heure </a:t>
            </a:r>
            <a:r>
              <a:rPr lang="fr-FR" sz="1400" dirty="0"/>
              <a:t>d’arrivée à La </a:t>
            </a:r>
            <a:r>
              <a:rPr lang="fr-FR" sz="1400" dirty="0" smtClean="0"/>
              <a:t>Réunion avec Seisgram2k comme dans les deux activités précédentes. </a:t>
            </a:r>
            <a:r>
              <a:rPr lang="fr-FR" sz="1400" i="1" dirty="0" smtClean="0"/>
              <a:t>Privilégiez </a:t>
            </a:r>
            <a:r>
              <a:rPr lang="fr-FR" sz="1400" i="1" dirty="0"/>
              <a:t>1 station en pleine </a:t>
            </a:r>
            <a:r>
              <a:rPr lang="fr-FR" sz="1400" i="1" dirty="0" smtClean="0"/>
              <a:t>fenêtre pour plus de précision.</a:t>
            </a:r>
          </a:p>
          <a:p>
            <a:endParaRPr lang="fr-FR" sz="1400" dirty="0" smtClean="0"/>
          </a:p>
          <a:p>
            <a:r>
              <a:rPr lang="fr-FR" sz="1400" dirty="0" smtClean="0"/>
              <a:t>REM : Un FICHIER </a:t>
            </a:r>
            <a:r>
              <a:rPr lang="fr-FR" sz="1400" dirty="0"/>
              <a:t>EXCEL </a:t>
            </a:r>
            <a:r>
              <a:rPr lang="fr-FR" sz="1400" dirty="0" smtClean="0"/>
              <a:t>est disponible pour calculer le temps en seconde et la vitesse du séisme.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E08AE3BE-14EE-A249-B115-8AA139DFFA4D}"/>
              </a:ext>
            </a:extLst>
          </p:cNvPr>
          <p:cNvSpPr txBox="1"/>
          <p:nvPr/>
        </p:nvSpPr>
        <p:spPr>
          <a:xfrm>
            <a:off x="5054908" y="769116"/>
            <a:ext cx="4757304" cy="1774627"/>
          </a:xfrm>
          <a:prstGeom prst="roundRect">
            <a:avLst>
              <a:gd name="adj" fmla="val 81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00"/>
                </a:solidFill>
              </a:rPr>
              <a:t>2) Sismogramme 2 : séisme </a:t>
            </a:r>
            <a:r>
              <a:rPr lang="fr-FR" sz="1300" b="1" dirty="0" smtClean="0">
                <a:solidFill>
                  <a:srgbClr val="FF0000"/>
                </a:solidFill>
              </a:rPr>
              <a:t>LOCAL</a:t>
            </a:r>
            <a:r>
              <a:rPr lang="fr-FR" sz="1300" dirty="0">
                <a:solidFill>
                  <a:srgbClr val="FF0000"/>
                </a:solidFill>
              </a:rPr>
              <a:t> </a:t>
            </a:r>
            <a:r>
              <a:rPr lang="fr-FR" sz="1300" dirty="0" smtClean="0"/>
              <a:t>: </a:t>
            </a:r>
            <a:r>
              <a:rPr lang="fr-FR" sz="1300" b="1" dirty="0">
                <a:solidFill>
                  <a:srgbClr val="7030A0"/>
                </a:solidFill>
              </a:rPr>
              <a:t>3 </a:t>
            </a:r>
            <a:r>
              <a:rPr lang="fr-FR" sz="1300" b="1" dirty="0" smtClean="0">
                <a:solidFill>
                  <a:srgbClr val="7030A0"/>
                </a:solidFill>
              </a:rPr>
              <a:t>juillet </a:t>
            </a:r>
            <a:r>
              <a:rPr lang="fr-FR" sz="1300" b="1" dirty="0" smtClean="0">
                <a:solidFill>
                  <a:srgbClr val="7030A0"/>
                </a:solidFill>
              </a:rPr>
              <a:t>2013</a:t>
            </a:r>
          </a:p>
          <a:p>
            <a:r>
              <a:rPr lang="fr-FR" sz="1300" dirty="0"/>
              <a:t>A l’aide de Seisgram2K et des </a:t>
            </a:r>
            <a:r>
              <a:rPr lang="fr-FR" sz="1300" dirty="0" err="1"/>
              <a:t>StationSismoRUN</a:t>
            </a:r>
            <a:r>
              <a:rPr lang="fr-FR" sz="1300" dirty="0"/>
              <a:t> dans Google </a:t>
            </a:r>
            <a:r>
              <a:rPr lang="fr-FR" sz="1300" dirty="0" err="1"/>
              <a:t>Earth</a:t>
            </a:r>
            <a:endParaRPr lang="fr-FR" sz="13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300" dirty="0" smtClean="0"/>
              <a:t>Commentez le décalage d’arrivée des ondes entre différentes stations de l’île</a:t>
            </a:r>
            <a:endParaRPr lang="fr-FR" sz="13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300" dirty="0" smtClean="0"/>
              <a:t>Sur </a:t>
            </a:r>
            <a:r>
              <a:rPr lang="fr-FR" sz="1300" dirty="0"/>
              <a:t>la station </a:t>
            </a:r>
            <a:r>
              <a:rPr lang="fr-FR" sz="1300" b="1" dirty="0" smtClean="0"/>
              <a:t>PRO</a:t>
            </a:r>
            <a:r>
              <a:rPr lang="fr-FR" sz="1300" dirty="0" smtClean="0"/>
              <a:t> repérer </a:t>
            </a:r>
            <a:r>
              <a:rPr lang="fr-FR" sz="1300" dirty="0"/>
              <a:t>les ondes </a:t>
            </a:r>
            <a:r>
              <a:rPr lang="fr-FR" sz="1300" dirty="0" smtClean="0"/>
              <a:t>P </a:t>
            </a:r>
            <a:r>
              <a:rPr lang="fr-FR" sz="1300" dirty="0"/>
              <a:t>et </a:t>
            </a:r>
            <a:r>
              <a:rPr lang="fr-FR" sz="1300" dirty="0" smtClean="0"/>
              <a:t>S. Comment </a:t>
            </a:r>
            <a:r>
              <a:rPr lang="fr-FR" sz="1300" dirty="0"/>
              <a:t>expliquer que </a:t>
            </a:r>
            <a:r>
              <a:rPr lang="fr-FR" sz="1300" dirty="0" smtClean="0"/>
              <a:t>pour ce séisme </a:t>
            </a:r>
            <a:r>
              <a:rPr lang="fr-FR" sz="1300" dirty="0" smtClean="0"/>
              <a:t>dont </a:t>
            </a:r>
            <a:r>
              <a:rPr lang="fr-FR" sz="1300" dirty="0"/>
              <a:t>la souche est plus éloignée que le Dolomieu, on différencie mieux les ondes P et S que dans le cas </a:t>
            </a:r>
            <a:r>
              <a:rPr lang="fr-FR" sz="1300" dirty="0" smtClean="0"/>
              <a:t>de l’effondrement du Dolomieu ?</a:t>
            </a:r>
            <a:endParaRPr lang="fr-FR" sz="13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16A7BC23-C0E0-A14C-8113-A9F19FB8D592}"/>
              </a:ext>
            </a:extLst>
          </p:cNvPr>
          <p:cNvSpPr txBox="1"/>
          <p:nvPr/>
        </p:nvSpPr>
        <p:spPr>
          <a:xfrm>
            <a:off x="1455421" y="215592"/>
            <a:ext cx="76088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7030A0"/>
                </a:solidFill>
              </a:rPr>
              <a:t>LOGICIEL Seisgram2K : lancer Seisgram2K et dans fichier chercher votre </a:t>
            </a:r>
            <a:r>
              <a:rPr lang="fr-FR" sz="1463" b="1" dirty="0">
                <a:solidFill>
                  <a:srgbClr val="00B050"/>
                </a:solidFill>
              </a:rPr>
              <a:t>sismogramme</a:t>
            </a:r>
            <a:r>
              <a:rPr lang="fr-FR" sz="1463" b="1" dirty="0">
                <a:solidFill>
                  <a:srgbClr val="7030A0"/>
                </a:solidFill>
              </a:rPr>
              <a:t>.</a:t>
            </a:r>
            <a:endParaRPr lang="fr-FR" sz="1463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31EFA73D-84FC-8D4F-914C-AE1C1D6B9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70" y="137409"/>
            <a:ext cx="833406" cy="43036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28A1ADC7-FCF9-304C-86B6-C76B9EDD4173}"/>
              </a:ext>
            </a:extLst>
          </p:cNvPr>
          <p:cNvSpPr txBox="1"/>
          <p:nvPr/>
        </p:nvSpPr>
        <p:spPr>
          <a:xfrm>
            <a:off x="176612" y="769116"/>
            <a:ext cx="4740542" cy="1966049"/>
          </a:xfrm>
          <a:prstGeom prst="roundRect">
            <a:avLst>
              <a:gd name="adj" fmla="val 72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300" b="1" dirty="0">
                <a:solidFill>
                  <a:srgbClr val="FF0000"/>
                </a:solidFill>
              </a:rPr>
              <a:t>1) Sismogramme 1 : Effondrement au Dolomieu :</a:t>
            </a:r>
            <a:r>
              <a:rPr lang="fr-FR" sz="1300" dirty="0"/>
              <a:t> </a:t>
            </a:r>
            <a:r>
              <a:rPr lang="fr-FR" sz="1300" b="1" dirty="0">
                <a:solidFill>
                  <a:srgbClr val="7030A0"/>
                </a:solidFill>
              </a:rPr>
              <a:t>27 JAN 2014</a:t>
            </a:r>
          </a:p>
          <a:p>
            <a:r>
              <a:rPr lang="fr-FR" sz="1300" dirty="0" smtClean="0"/>
              <a:t>A l’aide de Seisgram2K et des </a:t>
            </a:r>
            <a:r>
              <a:rPr lang="fr-FR" sz="1300" dirty="0" err="1" smtClean="0"/>
              <a:t>StationSismoRUN</a:t>
            </a:r>
            <a:r>
              <a:rPr lang="fr-FR" sz="1300" dirty="0" smtClean="0"/>
              <a:t> dans Google </a:t>
            </a:r>
            <a:r>
              <a:rPr lang="fr-FR" sz="1300" dirty="0" err="1" smtClean="0"/>
              <a:t>Earth</a:t>
            </a:r>
            <a:endParaRPr lang="fr-FR" sz="13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300" dirty="0" smtClean="0"/>
              <a:t>Dans </a:t>
            </a:r>
            <a:r>
              <a:rPr lang="fr-FR" sz="1300" dirty="0"/>
              <a:t>quel ordre </a:t>
            </a:r>
            <a:r>
              <a:rPr lang="fr-FR" sz="1300" dirty="0" smtClean="0"/>
              <a:t>les </a:t>
            </a:r>
            <a:r>
              <a:rPr lang="fr-FR" sz="1300" dirty="0"/>
              <a:t>ondes créées par l’effondrement parviennent aux stations </a:t>
            </a:r>
            <a:r>
              <a:rPr lang="fr-FR" sz="1300" b="1" dirty="0" smtClean="0"/>
              <a:t>DSO, </a:t>
            </a:r>
            <a:r>
              <a:rPr lang="fr-FR" sz="1300" b="1" dirty="0"/>
              <a:t>CIL </a:t>
            </a:r>
            <a:r>
              <a:rPr lang="fr-FR" sz="1300" b="1" dirty="0" smtClean="0"/>
              <a:t>et PBR </a:t>
            </a:r>
            <a:r>
              <a:rPr lang="fr-FR" sz="1300" dirty="0" smtClean="0"/>
              <a:t>? </a:t>
            </a:r>
            <a:r>
              <a:rPr lang="fr-FR" sz="1300" dirty="0"/>
              <a:t>Comment </a:t>
            </a:r>
            <a:r>
              <a:rPr lang="fr-FR" sz="1300" dirty="0" smtClean="0"/>
              <a:t>l’expliquer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300" dirty="0"/>
              <a:t>Comment expliquer que la station </a:t>
            </a:r>
            <a:r>
              <a:rPr lang="fr-FR" sz="1300" b="1" dirty="0"/>
              <a:t>MAT</a:t>
            </a:r>
            <a:r>
              <a:rPr lang="fr-FR" sz="1300" dirty="0"/>
              <a:t> n’enregistre pas d’ondes relative à ce séisme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300" dirty="0"/>
              <a:t>Cilaos est à 29 km du Dolomieu effondré, </a:t>
            </a:r>
            <a:r>
              <a:rPr lang="fr-FR" sz="1300" b="1" dirty="0"/>
              <a:t>calculer la vitesse </a:t>
            </a:r>
            <a:r>
              <a:rPr lang="fr-FR" sz="1300" dirty="0"/>
              <a:t>de propagation des ondes sismiques</a:t>
            </a:r>
            <a:r>
              <a:rPr lang="fr-FR" sz="1300" dirty="0" smtClean="0"/>
              <a:t>.</a:t>
            </a:r>
            <a:endParaRPr lang="fr-FR" sz="1300" i="1" dirty="0" smtClean="0"/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7A8460FF-1E13-2B48-A238-153959DA0768}"/>
              </a:ext>
            </a:extLst>
          </p:cNvPr>
          <p:cNvSpPr txBox="1"/>
          <p:nvPr/>
        </p:nvSpPr>
        <p:spPr>
          <a:xfrm rot="21307582">
            <a:off x="8181754" y="3905023"/>
            <a:ext cx="1554318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Vitesse  = D / t</a:t>
            </a:r>
            <a:endParaRPr lang="fr-FR" sz="1400" dirty="0"/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AFD53174-339C-A14D-A615-B4182F65B4DA}"/>
              </a:ext>
            </a:extLst>
          </p:cNvPr>
          <p:cNvSpPr txBox="1"/>
          <p:nvPr/>
        </p:nvSpPr>
        <p:spPr>
          <a:xfrm>
            <a:off x="632460" y="6357786"/>
            <a:ext cx="876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REVENIR SUR LE PROBLÈME POSÉ </a:t>
            </a:r>
            <a:r>
              <a:rPr lang="fr-FR" dirty="0" smtClean="0"/>
              <a:t>(DIAPO 1) </a:t>
            </a:r>
            <a:r>
              <a:rPr lang="fr-FR" dirty="0"/>
              <a:t>: </a:t>
            </a:r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Proposez une hypothèse expliquant ce résultat</a:t>
            </a:r>
            <a:endParaRPr lang="fr-FR" u="sng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" y="2776222"/>
            <a:ext cx="727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toutes les activités : Caler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sismogrammes sur la même horloge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00" y="2700034"/>
            <a:ext cx="445520" cy="44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8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55509</TotalTime>
  <Words>479</Words>
  <Application>Microsoft Office PowerPoint</Application>
  <PresentationFormat>Format A4 (210 x 297 mm)</PresentationFormat>
  <Paragraphs>31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ol hoa</dc:creator>
  <cp:keywords/>
  <dc:description/>
  <cp:lastModifiedBy>utilisateur</cp:lastModifiedBy>
  <cp:revision>43</cp:revision>
  <dcterms:created xsi:type="dcterms:W3CDTF">2020-11-15T16:22:09Z</dcterms:created>
  <dcterms:modified xsi:type="dcterms:W3CDTF">2022-08-11T07:10:22Z</dcterms:modified>
  <cp:category/>
</cp:coreProperties>
</file>