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94" r:id="rId6"/>
    <p:sldId id="304" r:id="rId7"/>
    <p:sldId id="305" r:id="rId8"/>
    <p:sldId id="260" r:id="rId9"/>
    <p:sldId id="301" r:id="rId10"/>
    <p:sldId id="299" r:id="rId11"/>
    <p:sldId id="300" r:id="rId12"/>
    <p:sldId id="302" r:id="rId13"/>
    <p:sldId id="284" r:id="rId14"/>
    <p:sldId id="295" r:id="rId15"/>
    <p:sldId id="292" r:id="rId16"/>
    <p:sldId id="269" r:id="rId17"/>
    <p:sldId id="270" r:id="rId18"/>
    <p:sldId id="283" r:id="rId19"/>
    <p:sldId id="272" r:id="rId20"/>
    <p:sldId id="273" r:id="rId21"/>
    <p:sldId id="274" r:id="rId22"/>
    <p:sldId id="288" r:id="rId23"/>
    <p:sldId id="29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25D179-4C3D-4A45-ADBF-59DE1F6EBD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0" y="5519818"/>
            <a:ext cx="138620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A72D3A-BCD3-4900-82DB-D041DC1F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41" y="5565643"/>
            <a:ext cx="1565030" cy="7325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B6DA63-7AFA-4DA1-8EAE-8B6BB5A6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63" y="5543684"/>
            <a:ext cx="1640459" cy="9319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3E42CE-E008-4F18-B0BD-1466E53BE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79" y="5464804"/>
            <a:ext cx="1155993" cy="11559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228FD8-74A9-40AF-8DEE-F9138FD17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672" y="5519818"/>
            <a:ext cx="1583066" cy="11559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07933F-CD76-4807-9993-141A82AC7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506" y="5565643"/>
            <a:ext cx="1400000" cy="1066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1842AF-8BB6-C14E-A33B-FC9B003FF4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604435" y="1090788"/>
            <a:ext cx="3758339" cy="338609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A469175-7326-744F-8170-9AC08C33C6A5}"/>
              </a:ext>
            </a:extLst>
          </p:cNvPr>
          <p:cNvSpPr txBox="1"/>
          <p:nvPr/>
        </p:nvSpPr>
        <p:spPr>
          <a:xfrm>
            <a:off x="4680642" y="2178808"/>
            <a:ext cx="471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</a:rPr>
              <a:t>DE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646F29-77F6-7545-9922-22265AC6E97B}"/>
              </a:ext>
            </a:extLst>
          </p:cNvPr>
          <p:cNvSpPr txBox="1"/>
          <p:nvPr/>
        </p:nvSpPr>
        <p:spPr>
          <a:xfrm>
            <a:off x="4680642" y="1145591"/>
            <a:ext cx="486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2">
                    <a:lumMod val="75000"/>
                  </a:schemeClr>
                </a:solidFill>
              </a:rPr>
              <a:t>QUARTS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66DD1D-5063-0C41-9DA6-D17023837C1D}"/>
              </a:ext>
            </a:extLst>
          </p:cNvPr>
          <p:cNvSpPr txBox="1"/>
          <p:nvPr/>
        </p:nvSpPr>
        <p:spPr>
          <a:xfrm>
            <a:off x="4680642" y="2778081"/>
            <a:ext cx="502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2">
                    <a:lumMod val="75000"/>
                  </a:schemeClr>
                </a:solidFill>
              </a:rPr>
              <a:t>FINALE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921886-4123-6C45-A13C-EB6CBD771AB7}"/>
              </a:ext>
            </a:extLst>
          </p:cNvPr>
          <p:cNvSpPr txBox="1"/>
          <p:nvPr/>
        </p:nvSpPr>
        <p:spPr>
          <a:xfrm>
            <a:off x="5544679" y="3975315"/>
            <a:ext cx="342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FÉVRIER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96C66A-597E-044D-9E50-17F7A50129F1}"/>
              </a:ext>
            </a:extLst>
          </p:cNvPr>
          <p:cNvSpPr txBox="1"/>
          <p:nvPr/>
        </p:nvSpPr>
        <p:spPr>
          <a:xfrm>
            <a:off x="5248507" y="1090576"/>
            <a:ext cx="389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GROUPE 1: CAP – Seconde BAC PRO</a:t>
            </a: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208" y="2014684"/>
            <a:ext cx="743264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1140322" y="623142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51F6893-7C19-4910-A9F5-AAD6AA6EF297}"/>
              </a:ext>
            </a:extLst>
          </p:cNvPr>
          <p:cNvSpPr txBox="1">
            <a:spLocks/>
          </p:cNvSpPr>
          <p:nvPr/>
        </p:nvSpPr>
        <p:spPr>
          <a:xfrm>
            <a:off x="1140322" y="1543588"/>
            <a:ext cx="7432646" cy="4351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9600" dirty="0"/>
              <a:t>4 + 4 x 10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1E8B1A-CFB6-F749-AFFC-C93634457A7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781C4-8FC3-3F40-ACDE-8AFF35EEDE7D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315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764" y="1463785"/>
            <a:ext cx="7432647" cy="422413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Trouver la valeur de </a:t>
            </a:r>
            <a:r>
              <a:rPr lang="fr-FR" sz="5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fr-FR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5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r-FR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 = 13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DFF64-F06F-4A80-940C-69F89A078905}"/>
              </a:ext>
            </a:extLst>
          </p:cNvPr>
          <p:cNvSpPr/>
          <p:nvPr/>
        </p:nvSpPr>
        <p:spPr>
          <a:xfrm>
            <a:off x="1076765" y="620668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FFD9FC-8C6D-9747-B9F8-F2E9A1CCCA4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871BB4-2867-B745-9C24-3A5F89202549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24665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747" y="1851949"/>
            <a:ext cx="8444203" cy="37495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Une fonction a pour expression : f(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4400" dirty="0"/>
              <a:t>)= 2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4400" i="1" dirty="0">
                <a:cs typeface="Times New Roman" panose="02020603050405020304" pitchFamily="18" charset="0"/>
              </a:rPr>
              <a:t> </a:t>
            </a:r>
            <a:r>
              <a:rPr lang="fr-FR" sz="4400" dirty="0"/>
              <a:t>- 1</a:t>
            </a:r>
          </a:p>
          <a:p>
            <a:pPr marL="0" indent="0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b="1" dirty="0"/>
              <a:t>Calculer l’image de 5 : f(5)=.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75837-16EE-4038-9095-DC53D3C697A2}"/>
              </a:ext>
            </a:extLst>
          </p:cNvPr>
          <p:cNvSpPr/>
          <p:nvPr/>
        </p:nvSpPr>
        <p:spPr>
          <a:xfrm>
            <a:off x="1215018" y="6254258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AD2FAA-0463-B04B-B1F5-D9F29BCE80B8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D39B2C-6CC2-2445-A5D1-E4DB54021EF1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5F13D1-F359-0A45-A38C-5339CEC5ACB5}"/>
              </a:ext>
            </a:extLst>
          </p:cNvPr>
          <p:cNvSpPr txBox="1"/>
          <p:nvPr/>
        </p:nvSpPr>
        <p:spPr>
          <a:xfrm>
            <a:off x="73680" y="70172"/>
            <a:ext cx="1386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32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CD1FE-9918-4E28-80E3-EED5193064A7}"/>
              </a:ext>
            </a:extLst>
          </p:cNvPr>
          <p:cNvSpPr/>
          <p:nvPr/>
        </p:nvSpPr>
        <p:spPr>
          <a:xfrm>
            <a:off x="937868" y="6017588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61EBE-0B91-4E76-B617-63C26E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7" y="1201828"/>
            <a:ext cx="9192125" cy="487028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fr-FR" sz="4400" dirty="0"/>
              <a:t>Sur un catalogue, une robe est affichée à 75,30 €. Avec les frais de livraison, elle coûte 80,50 €. </a:t>
            </a:r>
          </a:p>
          <a:p>
            <a:pPr marL="0" lvl="0" indent="0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4800" b="1" dirty="0"/>
              <a:t>Calculer le montant des frais de livraison</a:t>
            </a:r>
            <a:r>
              <a:rPr lang="fr-FR" sz="4800" dirty="0"/>
              <a:t>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863F75-60AA-6947-9DF7-E7C3C677F1D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F0AA08-555E-8D4B-959F-A9361B0868F6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E6B781-21A7-4C46-A76F-E36ADE6A4837}"/>
              </a:ext>
            </a:extLst>
          </p:cNvPr>
          <p:cNvSpPr txBox="1"/>
          <p:nvPr/>
        </p:nvSpPr>
        <p:spPr>
          <a:xfrm>
            <a:off x="1434179" y="31808"/>
            <a:ext cx="5929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PROBLÈME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64A6E-5D99-4C52-B7DF-04277535B471}"/>
              </a:ext>
            </a:extLst>
          </p:cNvPr>
          <p:cNvSpPr/>
          <p:nvPr/>
        </p:nvSpPr>
        <p:spPr>
          <a:xfrm>
            <a:off x="937868" y="638526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259696" y="62529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042D66-19F0-4525-810D-8C7B9427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27" y="1569660"/>
            <a:ext cx="7725357" cy="447236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1,08 x 10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810E96-ACB9-FC4E-A1F8-D5C6D1691F07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8B1962-97AE-49FD-9F79-2E09BFC45BD5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10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259696" y="62529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042D66-19F0-4525-810D-8C7B9427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27" y="1569660"/>
            <a:ext cx="7725357" cy="447236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>
                <a:cs typeface="Calibri" pitchFamily="34" charset="0"/>
              </a:rPr>
              <a:t>Donner la valeur de 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</a:p>
          <a:p>
            <a:pPr marL="0" indent="0" algn="ctr">
              <a:buNone/>
            </a:pPr>
            <a:endParaRPr lang="fr-FR" sz="4400" dirty="0">
              <a:cs typeface="Calibri" pitchFamily="34" charset="0"/>
            </a:endParaRPr>
          </a:p>
          <a:p>
            <a:pPr marL="0" indent="0" algn="ctr">
              <a:buNone/>
            </a:pPr>
            <a:r>
              <a:rPr lang="fr-FR" sz="7200" b="1" dirty="0">
                <a:cs typeface="Calibri" pitchFamily="34" charset="0"/>
              </a:rPr>
              <a:t>2 </a:t>
            </a:r>
            <a:r>
              <a:rPr lang="fr-F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7200" b="1" dirty="0">
                <a:cs typeface="Calibri" pitchFamily="34" charset="0"/>
              </a:rPr>
              <a:t> = 4</a:t>
            </a:r>
            <a:endParaRPr lang="fr-FR" sz="72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810E96-ACB9-FC4E-A1F8-D5C6D1691F07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0FB22-B0B8-48FF-BF15-3350B6D4F49C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587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1142522" y="619511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C4544B5-7C17-42A9-9A94-68E25C0D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081" y="980672"/>
            <a:ext cx="7829529" cy="50350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19 + 17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2B50568-A787-2A42-A668-29519061A925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FD0B35-6FC7-A348-BC83-40446F644130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77E0DD-6C76-4115-AEA3-E8C37D872BFB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208" y="2014684"/>
            <a:ext cx="743264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1140322" y="623142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51F6893-7C19-4910-A9F5-AAD6AA6EF297}"/>
              </a:ext>
            </a:extLst>
          </p:cNvPr>
          <p:cNvSpPr txBox="1">
            <a:spLocks/>
          </p:cNvSpPr>
          <p:nvPr/>
        </p:nvSpPr>
        <p:spPr>
          <a:xfrm>
            <a:off x="1140322" y="1543588"/>
            <a:ext cx="7432646" cy="4351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9600" dirty="0"/>
              <a:t>8 x (-2)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1E8B1A-CFB6-F749-AFFC-C93634457A7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781C4-8FC3-3F40-ACDE-8AFF35EEDE7D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E46627-5ECB-4CDE-929D-E105DB72F67D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305" y="1161039"/>
            <a:ext cx="9224211" cy="503071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fr-FR" sz="4400" dirty="0"/>
              <a:t>Un sportif de haut niveau veut courir 50 km. Il a effectué 10 km par jour pendant 4 jours. 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 algn="ctr">
              <a:buNone/>
            </a:pPr>
            <a:r>
              <a:rPr lang="fr-FR" sz="4800" b="1" dirty="0"/>
              <a:t>Combien de km lui reste-t-il à courir ?</a:t>
            </a:r>
            <a:endParaRPr lang="fr-FR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95EC0-CE1A-4D4A-AD17-952DDD84B280}"/>
              </a:ext>
            </a:extLst>
          </p:cNvPr>
          <p:cNvSpPr/>
          <p:nvPr/>
        </p:nvSpPr>
        <p:spPr>
          <a:xfrm>
            <a:off x="961017" y="613722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708E7D-8B1C-F549-BDEA-11FACF66A97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30F0BD-7AED-3F4D-B78F-20EE4D77C2FB}"/>
              </a:ext>
            </a:extLst>
          </p:cNvPr>
          <p:cNvSpPr txBox="1"/>
          <p:nvPr/>
        </p:nvSpPr>
        <p:spPr>
          <a:xfrm>
            <a:off x="128662" y="70172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C98C92-1181-4306-83AC-AD6A36A12148}"/>
              </a:ext>
            </a:extLst>
          </p:cNvPr>
          <p:cNvSpPr txBox="1"/>
          <p:nvPr/>
        </p:nvSpPr>
        <p:spPr>
          <a:xfrm>
            <a:off x="1434179" y="25777"/>
            <a:ext cx="5929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PROBLÈME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37F9C-9694-4E4D-9C45-DCB21AE17DE8}"/>
              </a:ext>
            </a:extLst>
          </p:cNvPr>
          <p:cNvSpPr/>
          <p:nvPr/>
        </p:nvSpPr>
        <p:spPr>
          <a:xfrm>
            <a:off x="961017" y="651708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1480" y="1463785"/>
            <a:ext cx="7432647" cy="42241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(-13) + (-10)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DFF64-F06F-4A80-940C-69F89A078905}"/>
              </a:ext>
            </a:extLst>
          </p:cNvPr>
          <p:cNvSpPr/>
          <p:nvPr/>
        </p:nvSpPr>
        <p:spPr>
          <a:xfrm>
            <a:off x="1076765" y="620668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FFD9FC-8C6D-9747-B9F8-F2E9A1CCCA4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871BB4-2867-B745-9C24-3A5F89202549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2D2658-0BFB-4B97-A9CE-F508DBB28E51}"/>
              </a:ext>
            </a:extLst>
          </p:cNvPr>
          <p:cNvSpPr txBox="1"/>
          <p:nvPr/>
        </p:nvSpPr>
        <p:spPr>
          <a:xfrm>
            <a:off x="47261" y="101107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9D38A-E6BC-49F0-AEE5-A73E4391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14" y="1470861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série de 20 questions va être projetée.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répondre dans la case correspondante du polycopié.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20.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3924CD-1DD2-8D48-8AF8-D31CC4D76732}"/>
              </a:ext>
            </a:extLst>
          </p:cNvPr>
          <p:cNvSpPr txBox="1"/>
          <p:nvPr/>
        </p:nvSpPr>
        <p:spPr>
          <a:xfrm>
            <a:off x="2014519" y="0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CONSIGNES</a:t>
            </a: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1566A9-3C33-4F2E-9020-3CEA168E98F7}"/>
              </a:ext>
            </a:extLst>
          </p:cNvPr>
          <p:cNvSpPr/>
          <p:nvPr/>
        </p:nvSpPr>
        <p:spPr>
          <a:xfrm>
            <a:off x="1134637" y="621825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5A0E94E-26CF-4718-8875-0894CC76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3" y="2387827"/>
            <a:ext cx="9849584" cy="208234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8000" dirty="0"/>
              <a:t>18h35min + 4h10min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7088E8-D885-7747-BD73-6304EF8B710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80BCE9-D3EA-5B47-AB02-9178679875FC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430FE4-AF81-4855-A7D7-846CD0B885C8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5018" y="1851949"/>
            <a:ext cx="7432646" cy="37495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8</a:t>
            </a:r>
            <a:r>
              <a:rPr lang="fr-FR" sz="9600" baseline="30000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75837-16EE-4038-9095-DC53D3C697A2}"/>
              </a:ext>
            </a:extLst>
          </p:cNvPr>
          <p:cNvSpPr/>
          <p:nvPr/>
        </p:nvSpPr>
        <p:spPr>
          <a:xfrm>
            <a:off x="1215018" y="6254258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AD2FAA-0463-B04B-B1F5-D9F29BCE80B8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D39B2C-6CC2-2445-A5D1-E4DB54021EF1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7AB440-57F0-4878-84A5-8EFAC4976645}"/>
              </a:ext>
            </a:extLst>
          </p:cNvPr>
          <p:cNvSpPr txBox="1"/>
          <p:nvPr/>
        </p:nvSpPr>
        <p:spPr>
          <a:xfrm>
            <a:off x="47261" y="83620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C14CD-AE88-450A-A416-D17D4D66025F}"/>
              </a:ext>
            </a:extLst>
          </p:cNvPr>
          <p:cNvSpPr/>
          <p:nvPr/>
        </p:nvSpPr>
        <p:spPr>
          <a:xfrm>
            <a:off x="1065190" y="601963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067F6-1287-4D1C-8B48-94973926E74E}"/>
              </a:ext>
            </a:extLst>
          </p:cNvPr>
          <p:cNvSpPr/>
          <p:nvPr/>
        </p:nvSpPr>
        <p:spPr>
          <a:xfrm>
            <a:off x="1065190" y="638215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B6F5855-75FC-4F2A-8B8D-5232DADF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2" y="1046136"/>
            <a:ext cx="9749588" cy="49958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800" dirty="0"/>
              <a:t>Quatre personnes doivent payer</a:t>
            </a:r>
          </a:p>
          <a:p>
            <a:pPr marL="0" indent="0" algn="ctr">
              <a:buNone/>
            </a:pPr>
            <a:r>
              <a:rPr lang="fr-FR" sz="4800" dirty="0"/>
              <a:t>484 € au restaurant.</a:t>
            </a:r>
          </a:p>
          <a:p>
            <a:pPr marL="0" indent="0">
              <a:buNone/>
            </a:pPr>
            <a:endParaRPr lang="fr-FR" sz="4800" b="1" dirty="0"/>
          </a:p>
          <a:p>
            <a:pPr marL="0" indent="0">
              <a:buNone/>
            </a:pPr>
            <a:r>
              <a:rPr lang="fr-FR" sz="4800" b="1" dirty="0"/>
              <a:t>Combien paie chaque personne ?</a:t>
            </a:r>
            <a:endParaRPr lang="fr-FR" sz="4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B99825-B1B2-9A4E-BE64-DDD97616FF56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55407-6BE1-CC47-BA4B-53B5618FA8D6}"/>
              </a:ext>
            </a:extLst>
          </p:cNvPr>
          <p:cNvSpPr txBox="1"/>
          <p:nvPr/>
        </p:nvSpPr>
        <p:spPr>
          <a:xfrm>
            <a:off x="1562713" y="23149"/>
            <a:ext cx="5929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PROBLÈME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B14B00-36EC-EF4C-B1A9-9B73DCEB7311}"/>
              </a:ext>
            </a:extLst>
          </p:cNvPr>
          <p:cNvSpPr txBox="1"/>
          <p:nvPr/>
        </p:nvSpPr>
        <p:spPr>
          <a:xfrm>
            <a:off x="186040" y="105846"/>
            <a:ext cx="138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Retourner </a:t>
            </a:r>
            <a:r>
              <a:rPr lang="fr-FR" sz="4000" b="1" i="1"/>
              <a:t>votre feuille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C41F61-CC0F-5D43-A8B3-EA9071115CDF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7DB3D-F2A2-4E8F-A6B3-44E4EBF9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26" y="1953632"/>
            <a:ext cx="7577434" cy="35412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36 + 13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73534" y="627613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0DF8C3-7C73-4841-805A-98163CACAC1F}"/>
              </a:ext>
            </a:extLst>
          </p:cNvPr>
          <p:cNvSpPr txBox="1"/>
          <p:nvPr/>
        </p:nvSpPr>
        <p:spPr>
          <a:xfrm>
            <a:off x="1434179" y="23149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23612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259696" y="62529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042D66-19F0-4525-810D-8C7B9427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27" y="1569660"/>
            <a:ext cx="7725357" cy="447236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57 - 41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810E96-ACB9-FC4E-A1F8-D5C6D1691F07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41322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7DB3D-F2A2-4E8F-A6B3-44E4EBF9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26" y="1953632"/>
            <a:ext cx="7577434" cy="35412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2,4 x 0,1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73534" y="627613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0DF8C3-7C73-4841-805A-98163CACAC1F}"/>
              </a:ext>
            </a:extLst>
          </p:cNvPr>
          <p:cNvSpPr txBox="1"/>
          <p:nvPr/>
        </p:nvSpPr>
        <p:spPr>
          <a:xfrm>
            <a:off x="1434179" y="23149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10541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664" y="1839812"/>
            <a:ext cx="9119810" cy="4431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/>
              <a:t>Un article coûtait 120 euros. Une réduction de 50 % vous est offerte.</a:t>
            </a:r>
          </a:p>
          <a:p>
            <a:pPr marL="0" indent="0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b="1" dirty="0"/>
              <a:t>Combien allez-vous le payer ?</a:t>
            </a:r>
            <a:endParaRPr lang="fr-FR" sz="4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926293" y="604136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0198AB-9C2A-9E49-A31C-0B4A884DEF63}"/>
              </a:ext>
            </a:extLst>
          </p:cNvPr>
          <p:cNvSpPr txBox="1"/>
          <p:nvPr/>
        </p:nvSpPr>
        <p:spPr>
          <a:xfrm>
            <a:off x="1468447" y="0"/>
            <a:ext cx="5929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PROBLÈME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360717" y="-1063"/>
            <a:ext cx="785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926293" y="639221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8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7DB3D-F2A2-4E8F-A6B3-44E4EBF9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140" y="2163855"/>
            <a:ext cx="7577434" cy="3541231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fr-FR" sz="12800" dirty="0"/>
              <a:t>Dans le tableau ci-dessous, on donne la composition d'une association.</a:t>
            </a:r>
          </a:p>
          <a:p>
            <a:endParaRPr lang="fr-FR" sz="12800" dirty="0"/>
          </a:p>
          <a:p>
            <a:endParaRPr lang="fr-FR" sz="12800" dirty="0"/>
          </a:p>
          <a:p>
            <a:pPr marL="0" indent="0">
              <a:buNone/>
            </a:pPr>
            <a:endParaRPr lang="fr-FR" sz="12800" dirty="0"/>
          </a:p>
          <a:p>
            <a:endParaRPr lang="fr-FR" sz="12800" dirty="0"/>
          </a:p>
          <a:p>
            <a:endParaRPr lang="fr-FR" sz="12800" dirty="0"/>
          </a:p>
          <a:p>
            <a:pPr algn="ctr">
              <a:buNone/>
            </a:pPr>
            <a:r>
              <a:rPr lang="fr-FR" sz="12800" b="1" dirty="0"/>
              <a:t>Quel est le nombre total d'adhérents de l'association ? </a:t>
            </a:r>
          </a:p>
          <a:p>
            <a:pPr marL="0" indent="0" algn="ctr">
              <a:buNone/>
            </a:pPr>
            <a:endParaRPr lang="fr-FR" sz="9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73534" y="627613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0DF8C3-7C73-4841-805A-98163CACAC1F}"/>
              </a:ext>
            </a:extLst>
          </p:cNvPr>
          <p:cNvSpPr txBox="1"/>
          <p:nvPr/>
        </p:nvSpPr>
        <p:spPr>
          <a:xfrm>
            <a:off x="1434179" y="23149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5551C18-1740-4828-89C3-B6A9527BF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37277"/>
              </p:ext>
            </p:extLst>
          </p:nvPr>
        </p:nvGraphicFramePr>
        <p:xfrm>
          <a:off x="2773621" y="2514599"/>
          <a:ext cx="4774843" cy="204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614"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Effectif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14">
                <a:tc rowSpan="2">
                  <a:txBody>
                    <a:bodyPr/>
                    <a:lstStyle/>
                    <a:p>
                      <a:pPr algn="l"/>
                      <a:endParaRPr lang="fr-FR" dirty="0"/>
                    </a:p>
                    <a:p>
                      <a:pPr algn="l"/>
                      <a:r>
                        <a:rPr lang="fr-FR" dirty="0"/>
                        <a:t>Adultes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Hommes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1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Femmes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14">
                <a:tc rowSpan="2">
                  <a:txBody>
                    <a:bodyPr/>
                    <a:lstStyle/>
                    <a:p>
                      <a:pPr algn="l"/>
                      <a:endParaRPr lang="fr-FR" dirty="0"/>
                    </a:p>
                    <a:p>
                      <a:pPr algn="l"/>
                      <a:r>
                        <a:rPr lang="fr-FR" dirty="0"/>
                        <a:t>Enfants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1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Garçons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1171458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2EEAF7C-26F2-4794-952D-C1030B1F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022" y="1432640"/>
            <a:ext cx="7285519" cy="44412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21 x 8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6DAC8A-153B-7A48-80E9-6E0AD5B829CB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BBFCFA-234D-904F-8F63-C2772FC732D3}"/>
              </a:ext>
            </a:extLst>
          </p:cNvPr>
          <p:cNvSpPr txBox="1"/>
          <p:nvPr/>
        </p:nvSpPr>
        <p:spPr>
          <a:xfrm>
            <a:off x="1434179" y="31145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1566A9-3C33-4F2E-9020-3CEA168E98F7}"/>
              </a:ext>
            </a:extLst>
          </p:cNvPr>
          <p:cNvSpPr/>
          <p:nvPr/>
        </p:nvSpPr>
        <p:spPr>
          <a:xfrm>
            <a:off x="1134637" y="621825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5A0E94E-26CF-4718-8875-0894CC76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26" y="1343951"/>
            <a:ext cx="9849584" cy="208234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3600" dirty="0"/>
              <a:t>Déterminer la quatrième proportionnelle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7088E8-D885-7747-BD73-6304EF8B710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80BCE9-D3EA-5B47-AB02-9178679875FC}"/>
              </a:ext>
            </a:extLst>
          </p:cNvPr>
          <p:cNvSpPr txBox="1"/>
          <p:nvPr/>
        </p:nvSpPr>
        <p:spPr>
          <a:xfrm>
            <a:off x="1434179" y="0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CALCULER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584E784-0C35-4ABC-B598-FCFD7550F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55101"/>
              </p:ext>
            </p:extLst>
          </p:nvPr>
        </p:nvGraphicFramePr>
        <p:xfrm>
          <a:off x="3642206" y="3378223"/>
          <a:ext cx="2977742" cy="1966800"/>
        </p:xfrm>
        <a:graphic>
          <a:graphicData uri="http://schemas.openxmlformats.org/drawingml/2006/table">
            <a:tbl>
              <a:tblPr/>
              <a:tblGrid>
                <a:gridCol w="1488871">
                  <a:extLst>
                    <a:ext uri="{9D8B030D-6E8A-4147-A177-3AD203B41FA5}">
                      <a16:colId xmlns:a16="http://schemas.microsoft.com/office/drawing/2014/main" val="4079942900"/>
                    </a:ext>
                  </a:extLst>
                </a:gridCol>
                <a:gridCol w="1488871">
                  <a:extLst>
                    <a:ext uri="{9D8B030D-6E8A-4147-A177-3AD203B41FA5}">
                      <a16:colId xmlns:a16="http://schemas.microsoft.com/office/drawing/2014/main" val="2400258865"/>
                    </a:ext>
                  </a:extLst>
                </a:gridCol>
              </a:tblGrid>
              <a:tr h="983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2539"/>
                  </a:ext>
                </a:extLst>
              </a:tr>
              <a:tr h="983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11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0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332</Words>
  <Application>Microsoft Office PowerPoint</Application>
  <PresentationFormat>Grand écran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RM</cp:lastModifiedBy>
  <cp:revision>68</cp:revision>
  <dcterms:created xsi:type="dcterms:W3CDTF">2020-11-27T01:03:48Z</dcterms:created>
  <dcterms:modified xsi:type="dcterms:W3CDTF">2022-01-26T11:36:57Z</dcterms:modified>
</cp:coreProperties>
</file>