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68" r:id="rId4"/>
    <p:sldId id="269" r:id="rId5"/>
    <p:sldId id="266" r:id="rId6"/>
    <p:sldId id="259" r:id="rId7"/>
    <p:sldId id="260" r:id="rId8"/>
    <p:sldId id="261" r:id="rId9"/>
    <p:sldId id="270" r:id="rId10"/>
    <p:sldId id="272" r:id="rId11"/>
    <p:sldId id="273" r:id="rId12"/>
    <p:sldId id="274" r:id="rId13"/>
    <p:sldId id="275" r:id="rId14"/>
    <p:sldId id="291" r:id="rId15"/>
    <p:sldId id="292" r:id="rId16"/>
    <p:sldId id="281" r:id="rId17"/>
    <p:sldId id="283" r:id="rId18"/>
    <p:sldId id="284" r:id="rId19"/>
    <p:sldId id="285" r:id="rId20"/>
    <p:sldId id="286" r:id="rId21"/>
    <p:sldId id="288" r:id="rId22"/>
    <p:sldId id="289" r:id="rId23"/>
    <p:sldId id="29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6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5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4627-1144-FF4E-9B90-3D14C901BFA8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8B5B-7149-E142-9176-7FB800F543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6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971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325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99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7939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4547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603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0221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704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989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838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556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247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02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53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138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439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F541-0042-415A-89B6-7BAB3913DF13}" type="datetimeFigureOut">
              <a:rPr lang="fr-FR" smtClean="0"/>
              <a:pPr/>
              <a:t>17/02/2022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3705B5-404A-4835-AA38-FB70F53C3A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8207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056C976-C678-904A-9F5E-559679869F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0" y="5519818"/>
            <a:ext cx="138620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105DF706-AB39-4B44-9684-3D95661CE6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8941" y="5565643"/>
            <a:ext cx="1565030" cy="7325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411F445E-B168-A640-B8E6-4665097E7E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0463" y="5543684"/>
            <a:ext cx="1640459" cy="93198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E8533455-26FA-3240-B09A-24861936C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679" y="5464804"/>
            <a:ext cx="1155993" cy="11559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B8724D40-84DE-2C49-8A76-D9F9390DA85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0672" y="5519818"/>
            <a:ext cx="1583066" cy="115599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6E2F3D43-DE95-1C4C-99A4-684C0D2A3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3506" y="5565643"/>
            <a:ext cx="1400000" cy="106666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4CCA91C0-6E69-7641-BE2F-1D08507773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44" r="21722"/>
          <a:stretch/>
        </p:blipFill>
        <p:spPr>
          <a:xfrm>
            <a:off x="604435" y="1090788"/>
            <a:ext cx="3758339" cy="338609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09297B5D-8FEA-334A-99BE-E8839C413FED}"/>
              </a:ext>
            </a:extLst>
          </p:cNvPr>
          <p:cNvSpPr txBox="1"/>
          <p:nvPr/>
        </p:nvSpPr>
        <p:spPr>
          <a:xfrm>
            <a:off x="4680642" y="1437258"/>
            <a:ext cx="486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accent5"/>
                </a:solidFill>
              </a:rPr>
              <a:t>DEMI-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28073DD6-525E-BD41-9FCF-AF310BCEC6BF}"/>
              </a:ext>
            </a:extLst>
          </p:cNvPr>
          <p:cNvSpPr txBox="1"/>
          <p:nvPr/>
        </p:nvSpPr>
        <p:spPr>
          <a:xfrm>
            <a:off x="4680642" y="2447002"/>
            <a:ext cx="502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accent5"/>
                </a:solidFill>
              </a:rPr>
              <a:t>FINALES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E48DF0E4-6921-D144-9A1A-7A33245FFF2C}"/>
              </a:ext>
            </a:extLst>
          </p:cNvPr>
          <p:cNvSpPr txBox="1"/>
          <p:nvPr/>
        </p:nvSpPr>
        <p:spPr>
          <a:xfrm>
            <a:off x="5733868" y="3644236"/>
            <a:ext cx="3428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FÉVRIER 2022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F4D217C1-8A61-064B-A277-76562D11E614}"/>
              </a:ext>
            </a:extLst>
          </p:cNvPr>
          <p:cNvSpPr txBox="1"/>
          <p:nvPr/>
        </p:nvSpPr>
        <p:spPr>
          <a:xfrm>
            <a:off x="5046133" y="1090575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5"/>
                </a:solidFill>
              </a:rPr>
              <a:t>GROUPE 2: Première - terminale BAC PRO</a:t>
            </a:r>
          </a:p>
        </p:txBody>
      </p:sp>
    </p:spTree>
    <p:extLst>
      <p:ext uri="{BB962C8B-B14F-4D97-AF65-F5344CB8AC3E}">
        <p14:creationId xmlns="" xmlns:p14="http://schemas.microsoft.com/office/powerpoint/2010/main" val="331636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7DFF64-F06F-4A80-940C-69F89A078905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60644515-A832-9343-B00F-F2CB46032F4E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8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ACE23107-84FC-3347-9B35-786572C5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557014A3-AB2C-754D-9F22-69DA69BD0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3" y="1917289"/>
            <a:ext cx="10369447" cy="39699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Sonia veut diviser une facture de 52,16 € entre 4 personnes.</a:t>
            </a:r>
          </a:p>
          <a:p>
            <a:pPr marL="0" indent="0">
              <a:buNone/>
            </a:pP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Quelle est la somme à payer par chacun?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7DFF64-F06F-4A80-940C-69F89A078905}"/>
              </a:ext>
            </a:extLst>
          </p:cNvPr>
          <p:cNvSpPr/>
          <p:nvPr/>
        </p:nvSpPr>
        <p:spPr>
          <a:xfrm>
            <a:off x="832478" y="63938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6928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B34A0F77-34E0-A54D-A248-8C9AFE408315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9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F4175BA0-0753-9B44-92A7-932D181A1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876822"/>
            <a:ext cx="8895045" cy="501041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4000" dirty="0"/>
              <a:t>Une photocopieuse peut reproduire 50 pages par </a:t>
            </a:r>
            <a:r>
              <a:rPr lang="fr-FR" sz="4000" dirty="0" smtClean="0"/>
              <a:t>minute.</a:t>
            </a:r>
            <a:endParaRPr lang="fr-FR" sz="4000" dirty="0"/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b="1" dirty="0"/>
              <a:t>Combien de feuilles peut-elle reproduire en </a:t>
            </a:r>
            <a:r>
              <a:rPr lang="fr-FR" sz="4000" b="1" dirty="0" smtClean="0"/>
              <a:t>1 heure?</a:t>
            </a:r>
            <a:endParaRPr lang="fr-FR" sz="4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70032EC-EC5C-4848-A31B-0253B3F124B1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952532B-E01D-EF4A-AC4E-7BFDC5969F4E}"/>
              </a:ext>
            </a:extLst>
          </p:cNvPr>
          <p:cNvSpPr/>
          <p:nvPr/>
        </p:nvSpPr>
        <p:spPr>
          <a:xfrm>
            <a:off x="822121" y="644145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44703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"/>
                <a:ext cx="8596668" cy="6041362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fr-FR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sup>
                      </m:sSup>
                      <m:r>
                        <a:rPr lang="fr-FR" sz="6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fr-FR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fr-FR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60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"/>
                <a:ext cx="8596668" cy="60413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CF75837-16EE-4038-9095-DC53D3C697A2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64CEE447-B7CC-B343-B0CF-6058C70E2EDB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8BDF1D4-3A93-2241-BA0C-DC2BB22F7D5F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BC1B3207-1322-4247-8250-CD9C6CDF6193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="" xmlns:p14="http://schemas.microsoft.com/office/powerpoint/2010/main" val="76865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613A3C-26B7-4923-962C-3A4D9B9040F2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D50FB87B-75A1-F140-894D-1D8414145D00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33CBA0A5-41A1-474E-9554-F6DDE983799B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CE2AF8A4-7BEB-3C4B-B051-8A8241A9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876822"/>
            <a:ext cx="9607463" cy="501041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4000" dirty="0"/>
              <a:t> </a:t>
            </a:r>
            <a:r>
              <a:rPr lang="fr-FR" sz="4000" dirty="0" smtClean="0"/>
              <a:t> </a:t>
            </a:r>
            <a:r>
              <a:rPr lang="fr-FR" sz="4800" dirty="0"/>
              <a:t>5 </a:t>
            </a:r>
            <a:r>
              <a:rPr lang="fr-FR" sz="4800" dirty="0" smtClean="0"/>
              <a:t>casquettes </a:t>
            </a:r>
            <a:r>
              <a:rPr lang="fr-FR" sz="4800" dirty="0" smtClean="0"/>
              <a:t>coûtent </a:t>
            </a:r>
            <a:r>
              <a:rPr lang="fr-FR" sz="4800" dirty="0" smtClean="0"/>
              <a:t>17,5 € .</a:t>
            </a:r>
            <a:endParaRPr lang="fr-FR" sz="4800" dirty="0"/>
          </a:p>
          <a:p>
            <a:pPr marL="0" indent="0" algn="ctr">
              <a:buNone/>
            </a:pPr>
            <a:endParaRPr lang="fr-FR" sz="4800" dirty="0"/>
          </a:p>
          <a:p>
            <a:pPr marL="0" indent="0" algn="ctr">
              <a:buNone/>
            </a:pPr>
            <a:r>
              <a:rPr lang="fr-FR" sz="4800" dirty="0"/>
              <a:t>Calculer le prix d’une </a:t>
            </a:r>
            <a:r>
              <a:rPr lang="fr-FR" sz="4800" dirty="0" smtClean="0"/>
              <a:t>casquette.</a:t>
            </a:r>
            <a:endParaRPr lang="fr-FR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613A3C-26B7-4923-962C-3A4D9B9040F2}"/>
              </a:ext>
            </a:extLst>
          </p:cNvPr>
          <p:cNvSpPr/>
          <p:nvPr/>
        </p:nvSpPr>
        <p:spPr>
          <a:xfrm>
            <a:off x="823601" y="6402687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9179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613A3C-26B7-4923-962C-3A4D9B9040F2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D50FB87B-75A1-F140-894D-1D8414145D00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33CBA0A5-41A1-474E-9554-F6DDE983799B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 smtClean="0">
                <a:solidFill>
                  <a:schemeClr val="bg1"/>
                </a:solidFill>
              </a:rPr>
              <a:t>12</a:t>
            </a:r>
            <a:endParaRPr lang="fr-FR" sz="8000" b="1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CE2AF8A4-7BEB-3C4B-B051-8A8241A9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876822"/>
            <a:ext cx="9607463" cy="501041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4000" dirty="0"/>
              <a:t> </a:t>
            </a:r>
            <a:r>
              <a:rPr lang="fr-FR" sz="4000" dirty="0" smtClean="0"/>
              <a:t> </a:t>
            </a:r>
            <a:r>
              <a:rPr lang="fr-FR" sz="4800" dirty="0" smtClean="0"/>
              <a:t>Vous possédez    d’une collection </a:t>
            </a:r>
          </a:p>
          <a:p>
            <a:pPr marL="0" indent="0" algn="ctr">
              <a:buNone/>
            </a:pPr>
            <a:r>
              <a:rPr lang="fr-FR" sz="4800" dirty="0" smtClean="0"/>
              <a:t>de 770 timbres </a:t>
            </a:r>
            <a:r>
              <a:rPr lang="fr-FR" sz="4800" dirty="0" smtClean="0"/>
              <a:t> .</a:t>
            </a:r>
          </a:p>
          <a:p>
            <a:pPr marL="0" indent="0" algn="ctr">
              <a:buNone/>
            </a:pPr>
            <a:endParaRPr lang="fr-FR" sz="4800" dirty="0"/>
          </a:p>
          <a:p>
            <a:pPr marL="0" indent="0" algn="ctr">
              <a:buNone/>
            </a:pPr>
            <a:r>
              <a:rPr lang="fr-FR" sz="4800" dirty="0" smtClean="0"/>
              <a:t>Combien de timbres avez-vous au total?</a:t>
            </a:r>
            <a:endParaRPr lang="fr-FR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613A3C-26B7-4923-962C-3A4D9B9040F2}"/>
              </a:ext>
            </a:extLst>
          </p:cNvPr>
          <p:cNvSpPr/>
          <p:nvPr/>
        </p:nvSpPr>
        <p:spPr>
          <a:xfrm>
            <a:off x="823601" y="6402687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7106" y="1242874"/>
            <a:ext cx="248575" cy="1148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179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613A3C-26B7-4923-962C-3A4D9B9040F2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D50FB87B-75A1-F140-894D-1D8414145D00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33CBA0A5-41A1-474E-9554-F6DDE983799B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 smtClean="0">
                <a:solidFill>
                  <a:schemeClr val="bg1"/>
                </a:solidFill>
              </a:rPr>
              <a:t>13</a:t>
            </a:r>
            <a:endParaRPr lang="fr-FR" sz="8000" b="1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CE2AF8A4-7BEB-3C4B-B051-8A8241A9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876822"/>
            <a:ext cx="9607463" cy="501041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4000" dirty="0"/>
              <a:t> </a:t>
            </a:r>
            <a:r>
              <a:rPr lang="fr-FR" sz="4000" dirty="0" smtClean="0"/>
              <a:t> </a:t>
            </a:r>
            <a:r>
              <a:rPr lang="fr-FR" sz="4000" dirty="0" smtClean="0"/>
              <a:t>Tu obtiens     pour un test en mathématiques</a:t>
            </a:r>
            <a:r>
              <a:rPr lang="fr-FR" sz="4800" dirty="0" smtClean="0"/>
              <a:t>.</a:t>
            </a:r>
            <a:endParaRPr lang="fr-FR" sz="4800" dirty="0"/>
          </a:p>
          <a:p>
            <a:pPr marL="0" indent="0" algn="ctr">
              <a:buNone/>
            </a:pPr>
            <a:endParaRPr lang="fr-FR" sz="4800" dirty="0"/>
          </a:p>
          <a:p>
            <a:pPr marL="0" indent="0" algn="ctr">
              <a:buNone/>
            </a:pPr>
            <a:r>
              <a:rPr lang="fr-FR" sz="4800" dirty="0" smtClean="0"/>
              <a:t>Quel est ton résultat en pourcentage? </a:t>
            </a:r>
            <a:endParaRPr lang="fr-FR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613A3C-26B7-4923-962C-3A4D9B9040F2}"/>
              </a:ext>
            </a:extLst>
          </p:cNvPr>
          <p:cNvSpPr/>
          <p:nvPr/>
        </p:nvSpPr>
        <p:spPr>
          <a:xfrm>
            <a:off x="823601" y="6402687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5468" y="1116973"/>
            <a:ext cx="532660" cy="1176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179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C05702B-A027-4E76-AC50-E9FD259A8EC1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A59A1E6B-68A7-C24E-8724-57E6FC9E3520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AA9788D-6AB5-2242-BC6C-A9A5F948E13F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="" xmlns:a16="http://schemas.microsoft.com/office/drawing/2014/main" id="{55457C39-A9EF-6A42-A5E5-ACC7021B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876822"/>
            <a:ext cx="9607463" cy="501041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4000" b="1" dirty="0"/>
              <a:t> La racine carrée de 25 est …….</a:t>
            </a:r>
          </a:p>
        </p:txBody>
      </p:sp>
    </p:spTree>
    <p:extLst>
      <p:ext uri="{BB962C8B-B14F-4D97-AF65-F5344CB8AC3E}">
        <p14:creationId xmlns="" xmlns:p14="http://schemas.microsoft.com/office/powerpoint/2010/main" val="1623791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195EC0-CE1A-4D4A-AD17-952DDD84B280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4F8B024B-7BC7-9D47-A587-DB4FF3379586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09DC038-92CB-2541-AC28-53E5B9983257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="" xmlns:a16="http://schemas.microsoft.com/office/drawing/2014/main" id="{291122C6-94ED-E44A-BCAC-404F6AF47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876822"/>
            <a:ext cx="9607463" cy="501041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7200" b="1" dirty="0"/>
              <a:t> (-5) x 3 + 15  </a:t>
            </a:r>
          </a:p>
        </p:txBody>
      </p:sp>
    </p:spTree>
    <p:extLst>
      <p:ext uri="{BB962C8B-B14F-4D97-AF65-F5344CB8AC3E}">
        <p14:creationId xmlns="" xmlns:p14="http://schemas.microsoft.com/office/powerpoint/2010/main" val="4051965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E5CD1FE-9918-4E28-80E3-EED5193064A7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4E5DB156-45E5-894A-A3F1-143FCE391124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F6184D51-7B76-A84B-A912-279B66781424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="" xmlns:a16="http://schemas.microsoft.com/office/drawing/2014/main" id="{8A17F68B-0FC3-6B44-A25C-37A8928F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876822"/>
            <a:ext cx="9607463" cy="395235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4000" b="1" dirty="0" smtClean="0"/>
              <a:t>Calculer </a:t>
            </a:r>
            <a:r>
              <a:rPr lang="fr-FR" sz="4000" b="1" dirty="0"/>
              <a:t>la </a:t>
            </a:r>
            <a:r>
              <a:rPr lang="fr-FR" sz="4000" b="1" dirty="0" smtClean="0"/>
              <a:t>quatrième proportionnelle</a:t>
            </a:r>
            <a:endParaRPr lang="fr-FR" sz="4000" b="1" dirty="0"/>
          </a:p>
          <a:p>
            <a:pPr marL="0" indent="0">
              <a:buNone/>
            </a:pPr>
            <a:endParaRPr lang="fr-FR" sz="4000" b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F3ACD772-DF3B-064D-9567-8338EEA62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2724196"/>
              </p:ext>
            </p:extLst>
          </p:nvPr>
        </p:nvGraphicFramePr>
        <p:xfrm>
          <a:off x="3195961" y="3362322"/>
          <a:ext cx="3652514" cy="220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257">
                  <a:extLst>
                    <a:ext uri="{9D8B030D-6E8A-4147-A177-3AD203B41FA5}">
                      <a16:colId xmlns="" xmlns:a16="http://schemas.microsoft.com/office/drawing/2014/main" val="998808453"/>
                    </a:ext>
                  </a:extLst>
                </a:gridCol>
                <a:gridCol w="1826257">
                  <a:extLst>
                    <a:ext uri="{9D8B030D-6E8A-4147-A177-3AD203B41FA5}">
                      <a16:colId xmlns="" xmlns:a16="http://schemas.microsoft.com/office/drawing/2014/main" val="1017356807"/>
                    </a:ext>
                  </a:extLst>
                </a:gridCol>
              </a:tblGrid>
              <a:tr h="1101988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4085642"/>
                  </a:ext>
                </a:extLst>
              </a:tr>
              <a:tr h="1101988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548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61794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EB2A87F-6F56-41C6-96AB-A762B4006D1E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876401B5-E71D-B74A-80FB-FCE5B9B994E5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F1DB2E60-8B20-EA42-ACC2-F8CD2D683630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7990D6C4-9009-8D46-8CC2-23FF4880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876822"/>
            <a:ext cx="9607463" cy="501041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= x</a:t>
            </a:r>
            <a:r>
              <a:rPr lang="fr-FR" sz="7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  <a:p>
            <a:pPr marL="0" indent="0">
              <a:buNone/>
            </a:pPr>
            <a:endParaRPr lang="fr-FR" sz="7200" b="1" dirty="0"/>
          </a:p>
          <a:p>
            <a:pPr marL="0" indent="0" algn="ctr">
              <a:buNone/>
            </a:pPr>
            <a:r>
              <a:rPr lang="fr-FR" sz="7200" b="1" dirty="0"/>
              <a:t>Calculer </a:t>
            </a:r>
            <a:r>
              <a:rPr lang="fr-F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f(3)</a:t>
            </a:r>
          </a:p>
        </p:txBody>
      </p:sp>
    </p:spTree>
    <p:extLst>
      <p:ext uri="{BB962C8B-B14F-4D97-AF65-F5344CB8AC3E}">
        <p14:creationId xmlns="" xmlns:p14="http://schemas.microsoft.com/office/powerpoint/2010/main" val="426681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ECCDEC7D-0D29-6D4C-A3BF-648E2D53C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94" y="1588576"/>
            <a:ext cx="9598350" cy="4486299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série de 20 questions va être projetée.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Chaque question s’affichera pendant </a:t>
            </a:r>
            <a:r>
              <a:rPr lang="fr-FR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temps limité</a:t>
            </a: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chaque question, répondre dans la case correspondante du polycopié.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test de calcul sera noté sur 20.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documents et la calculatrice sont interdits.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ED25DCAC-FEED-3945-AB5F-A15CE3D24311}"/>
              </a:ext>
            </a:extLst>
          </p:cNvPr>
          <p:cNvSpPr txBox="1"/>
          <p:nvPr/>
        </p:nvSpPr>
        <p:spPr>
          <a:xfrm>
            <a:off x="1339913" y="-52938"/>
            <a:ext cx="6338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5"/>
                </a:solidFill>
              </a:rPr>
              <a:t>CONSIGNES</a:t>
            </a:r>
          </a:p>
        </p:txBody>
      </p:sp>
    </p:spTree>
    <p:extLst>
      <p:ext uri="{BB962C8B-B14F-4D97-AF65-F5344CB8AC3E}">
        <p14:creationId xmlns="" xmlns:p14="http://schemas.microsoft.com/office/powerpoint/2010/main" val="184880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C382E5-C752-4821-8FDD-E6577B4A5EF5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00AB774B-7F79-42C7-8741-CFDF6A34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2160588"/>
            <a:ext cx="9212757" cy="388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/>
              <a:t>Trouver la valeur de </a:t>
            </a:r>
            <a:r>
              <a:rPr lang="fr-FR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4800" dirty="0"/>
              <a:t> dans l’équation :</a:t>
            </a:r>
          </a:p>
          <a:p>
            <a:pPr marL="0" indent="0" algn="ctr">
              <a:buNone/>
            </a:pPr>
            <a:r>
              <a:rPr lang="fr-FR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fr-FR" sz="7200" dirty="0"/>
              <a:t> + 4 = 19</a:t>
            </a:r>
          </a:p>
          <a:p>
            <a:pPr marL="0" indent="0">
              <a:buNone/>
            </a:pPr>
            <a:endParaRPr lang="fr-FR" sz="4800" dirty="0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426ABE58-49E2-8542-A882-29A0657EA7F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36763E7-8413-5C44-8004-A2A3E5A3696D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9F8DDD-F6FB-E74A-B83F-DEB65F79AB60}"/>
              </a:ext>
            </a:extLst>
          </p:cNvPr>
          <p:cNvSpPr/>
          <p:nvPr/>
        </p:nvSpPr>
        <p:spPr>
          <a:xfrm>
            <a:off x="808982" y="6441107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33686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CEC14CD-AE88-450A-A416-D17D4D66025F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F6067F6-1287-4D1C-8B48-94973926E74E}"/>
              </a:ext>
            </a:extLst>
          </p:cNvPr>
          <p:cNvSpPr/>
          <p:nvPr/>
        </p:nvSpPr>
        <p:spPr>
          <a:xfrm>
            <a:off x="822121" y="644145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85855E01-8916-5140-84FA-8F1A459BED6D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317287EA-FFF2-FB48-9E5D-29A8D70C1D97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14E6AA67-7F3B-0A40-AF07-B7BE41D5A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876822"/>
            <a:ext cx="9607463" cy="501041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4000" b="1" dirty="0"/>
              <a:t> </a:t>
            </a:r>
            <a:r>
              <a:rPr lang="fr-FR" sz="4400" b="1" dirty="0"/>
              <a:t>A combien de semaines correspondent 406 jours ?</a:t>
            </a:r>
          </a:p>
        </p:txBody>
      </p:sp>
    </p:spTree>
    <p:extLst>
      <p:ext uri="{BB962C8B-B14F-4D97-AF65-F5344CB8AC3E}">
        <p14:creationId xmlns="" xmlns:p14="http://schemas.microsoft.com/office/powerpoint/2010/main" val="1239085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FB8D6163-09D7-3747-B52C-195969BA319D}"/>
              </a:ext>
            </a:extLst>
          </p:cNvPr>
          <p:cNvSpPr txBox="1"/>
          <p:nvPr/>
        </p:nvSpPr>
        <p:spPr>
          <a:xfrm>
            <a:off x="1373469" y="22406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60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B545547-54D1-6B46-9152-97805646282B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8873FBF-79C6-2B4C-AD0A-DC8565518899}"/>
              </a:ext>
            </a:extLst>
          </p:cNvPr>
          <p:cNvSpPr/>
          <p:nvPr/>
        </p:nvSpPr>
        <p:spPr>
          <a:xfrm>
            <a:off x="822121" y="644145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E4F03753-D0AD-694D-B13B-55435E2B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361" y="1408308"/>
            <a:ext cx="9607463" cy="445229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4000" b="1" dirty="0"/>
              <a:t> </a:t>
            </a:r>
            <a:r>
              <a:rPr lang="fr-FR" sz="4000" dirty="0"/>
              <a:t>Pour l’anniversaire de ses frères </a:t>
            </a:r>
            <a:r>
              <a:rPr lang="fr-FR" sz="4000" dirty="0" smtClean="0"/>
              <a:t>jumeaux, </a:t>
            </a:r>
            <a:r>
              <a:rPr lang="fr-FR" sz="4000" dirty="0"/>
              <a:t>Olivier prévoit d’acheter:</a:t>
            </a:r>
          </a:p>
          <a:p>
            <a:pPr>
              <a:buFontTx/>
              <a:buChar char="-"/>
            </a:pPr>
            <a:r>
              <a:rPr lang="fr-FR" sz="4000" dirty="0"/>
              <a:t>2 voitures télécommandées à 26,50€</a:t>
            </a:r>
          </a:p>
          <a:p>
            <a:pPr>
              <a:buFontTx/>
              <a:buChar char="-"/>
            </a:pPr>
            <a:r>
              <a:rPr lang="fr-FR" sz="4000" dirty="0"/>
              <a:t>2 ballons à 6,50€</a:t>
            </a:r>
          </a:p>
          <a:p>
            <a:pPr>
              <a:buFontTx/>
              <a:buChar char="-"/>
            </a:pPr>
            <a:r>
              <a:rPr lang="fr-FR" sz="4000" dirty="0"/>
              <a:t>d</a:t>
            </a:r>
            <a:r>
              <a:rPr lang="fr-FR" sz="4000" dirty="0" smtClean="0"/>
              <a:t>es </a:t>
            </a:r>
            <a:r>
              <a:rPr lang="fr-FR" sz="4000" dirty="0"/>
              <a:t>bonbons à 15 €</a:t>
            </a:r>
          </a:p>
          <a:p>
            <a:pPr marL="0" indent="0">
              <a:buNone/>
            </a:pPr>
            <a:r>
              <a:rPr lang="fr-FR" sz="4000" b="1" dirty="0"/>
              <a:t>Combien va-t-il </a:t>
            </a:r>
            <a:r>
              <a:rPr lang="fr-FR" sz="4000" b="1" dirty="0" smtClean="0"/>
              <a:t>dépenser?</a:t>
            </a:r>
            <a:endParaRPr lang="fr-FR" sz="4000" b="1" dirty="0"/>
          </a:p>
        </p:txBody>
      </p:sp>
    </p:spTree>
    <p:extLst>
      <p:ext uri="{BB962C8B-B14F-4D97-AF65-F5344CB8AC3E}">
        <p14:creationId xmlns="" xmlns:p14="http://schemas.microsoft.com/office/powerpoint/2010/main" val="3803111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885A1CF4-2D36-FD49-9089-07C73C51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23"/>
            <a:ext cx="8596668" cy="45246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4000" b="1" i="1" dirty="0"/>
              <a:t>Poser votre stylo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Retourner votre feuille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La déposer au bord de la table</a:t>
            </a:r>
            <a:endParaRPr lang="fr-FR" sz="4000" dirty="0"/>
          </a:p>
          <a:p>
            <a:pPr marL="0" indent="0">
              <a:lnSpc>
                <a:spcPct val="200000"/>
              </a:lnSpc>
              <a:buNone/>
            </a:pP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F5AFA66F-2FBD-FD43-8A13-0D8E37B4DDA6}"/>
              </a:ext>
            </a:extLst>
          </p:cNvPr>
          <p:cNvSpPr txBox="1"/>
          <p:nvPr/>
        </p:nvSpPr>
        <p:spPr>
          <a:xfrm>
            <a:off x="1" y="-52938"/>
            <a:ext cx="1041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accent5"/>
                </a:solidFill>
              </a:rPr>
              <a:t>FIN</a:t>
            </a:r>
          </a:p>
        </p:txBody>
      </p:sp>
    </p:spTree>
    <p:extLst>
      <p:ext uri="{BB962C8B-B14F-4D97-AF65-F5344CB8AC3E}">
        <p14:creationId xmlns="" xmlns:p14="http://schemas.microsoft.com/office/powerpoint/2010/main" val="287259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30061C-1696-4029-BD49-C01CAED57511}"/>
              </a:ext>
            </a:extLst>
          </p:cNvPr>
          <p:cNvSpPr/>
          <p:nvPr/>
        </p:nvSpPr>
        <p:spPr>
          <a:xfrm>
            <a:off x="822121" y="62541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5FA007AC-5500-F244-8664-96710F520FF7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E7AC280-B383-104A-A78A-6273603C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137" y="169007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b="1" dirty="0"/>
              <a:t>Compléter la suite suivante:</a:t>
            </a:r>
          </a:p>
          <a:p>
            <a:endParaRPr lang="fr-FR" sz="4000" dirty="0"/>
          </a:p>
          <a:p>
            <a:pPr marL="0" indent="0">
              <a:buNone/>
            </a:pPr>
            <a:r>
              <a:rPr lang="fr-FR" sz="4000" dirty="0" smtClean="0"/>
              <a:t>              7 </a:t>
            </a:r>
            <a:r>
              <a:rPr lang="fr-FR" sz="4000" dirty="0"/>
              <a:t>; 14 ; 21 ;    ……..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="" xmlns:a16="http://schemas.microsoft.com/office/drawing/2014/main" id="{B7582D68-ECAF-A24A-84CC-F81D5F09C5BB}"/>
              </a:ext>
            </a:extLst>
          </p:cNvPr>
          <p:cNvSpPr/>
          <p:nvPr/>
        </p:nvSpPr>
        <p:spPr>
          <a:xfrm>
            <a:off x="6276513" y="4397431"/>
            <a:ext cx="1931276" cy="701565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47377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406F4E-71D4-4151-868F-373B7E85A089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E297C9B3-72DD-AB42-9869-CF6708288058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2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9A9F278C-4CD8-994D-A26C-ECB69E75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b="1" dirty="0"/>
              <a:t>Compléter la vignette:</a:t>
            </a:r>
          </a:p>
          <a:p>
            <a:endParaRPr lang="fr-FR" sz="4000" dirty="0"/>
          </a:p>
          <a:p>
            <a:pPr marL="0" indent="0">
              <a:buNone/>
            </a:pPr>
            <a:r>
              <a:rPr lang="fr-FR" sz="5400" dirty="0"/>
              <a:t> </a:t>
            </a:r>
            <a:r>
              <a:rPr lang="fr-FR" sz="5400" dirty="0" smtClean="0"/>
              <a:t>           6400 </a:t>
            </a:r>
            <a:r>
              <a:rPr lang="fr-FR" sz="5400" dirty="0"/>
              <a:t>= 64 x </a:t>
            </a:r>
            <a:r>
              <a:rPr lang="fr-FR" sz="5400" dirty="0" smtClean="0"/>
              <a:t> </a:t>
            </a:r>
            <a:r>
              <a:rPr lang="fr-FR" sz="5400" dirty="0"/>
              <a:t>……..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="" xmlns:a16="http://schemas.microsoft.com/office/drawing/2014/main" id="{823BED55-461A-5449-81C5-1BAE34DB63AF}"/>
              </a:ext>
            </a:extLst>
          </p:cNvPr>
          <p:cNvSpPr/>
          <p:nvPr/>
        </p:nvSpPr>
        <p:spPr>
          <a:xfrm>
            <a:off x="6826929" y="4060080"/>
            <a:ext cx="1931276" cy="701565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01947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 advClick="0" advTm="30000"/>
    </mc:Choice>
    <mc:Fallback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8684700-295E-43B5-B45B-AD6985337A39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07A35054-CA7D-054B-BE9E-D5BD307EF55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3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AF161EC2-B3BC-5645-BAF1-EF28C535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 smtClean="0"/>
              <a:t>Que vaut </a:t>
            </a:r>
            <a:r>
              <a:rPr lang="fr-FR" sz="4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4800" b="1" dirty="0" smtClean="0"/>
              <a:t> dans l’équation suivante:</a:t>
            </a:r>
            <a:endParaRPr lang="fr-FR" sz="4800" b="1" dirty="0"/>
          </a:p>
          <a:p>
            <a:endParaRPr lang="fr-FR" sz="4000" dirty="0"/>
          </a:p>
          <a:p>
            <a:pPr marL="0" indent="0" algn="ctr">
              <a:buNone/>
            </a:pPr>
            <a:r>
              <a:rPr lang="fr-FR" sz="4000" dirty="0"/>
              <a:t> </a:t>
            </a:r>
            <a:r>
              <a:rPr lang="fr-FR" sz="6000" dirty="0" smtClean="0"/>
              <a:t>2</a:t>
            </a:r>
            <a:r>
              <a:rPr lang="fr-FR" sz="6000" b="1" i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fr-FR" sz="6000" dirty="0" smtClean="0"/>
              <a:t> </a:t>
            </a:r>
            <a:r>
              <a:rPr lang="fr-FR" sz="6000" dirty="0"/>
              <a:t>– 5 = 0</a:t>
            </a:r>
          </a:p>
        </p:txBody>
      </p:sp>
    </p:spTree>
    <p:extLst>
      <p:ext uri="{BB962C8B-B14F-4D97-AF65-F5344CB8AC3E}">
        <p14:creationId xmlns="" xmlns:p14="http://schemas.microsoft.com/office/powerpoint/2010/main" val="337869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D2487C2-90E1-4D6E-839D-C7B6D3772E52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5EFDC50B-5A16-444E-9E1A-E13D809A57DC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3292D709-CFF6-384B-92BB-0143917A138E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44B5D51-B5FB-B145-93EC-15699AE3EA78}"/>
                  </a:ext>
                </a:extLst>
              </p:cNvPr>
              <p:cNvSpPr txBox="1"/>
              <p:nvPr/>
            </p:nvSpPr>
            <p:spPr>
              <a:xfrm>
                <a:off x="3338637" y="2585884"/>
                <a:ext cx="4916130" cy="1778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80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fr-FR" sz="8000" b="0" i="1" smtClean="0"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fr-FR" sz="8000" b="0" i="1" smtClean="0">
                            <a:latin typeface="+mj-lt"/>
                          </a:rPr>
                          <m:t>3</m:t>
                        </m:r>
                      </m:den>
                    </m:f>
                    <m:r>
                      <a:rPr lang="fr-FR" sz="8000" b="0" i="1" smtClean="0">
                        <a:latin typeface="+mj-lt"/>
                      </a:rPr>
                      <m:t> </m:t>
                    </m:r>
                  </m:oMath>
                </a14:m>
                <a:r>
                  <a:rPr lang="fr-FR" sz="8000" dirty="0">
                    <a:latin typeface="Arial Rounded MT Bold" panose="020F0704030504030204" pitchFamily="34" charset="77"/>
                  </a:rPr>
                  <a:t/>
                </a:r>
                <a:r>
                  <a:rPr lang="fr-FR" sz="8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fr-FR" sz="8000" dirty="0">
                    <a:latin typeface="Arial Rounded MT Bold" panose="020F0704030504030204" pitchFamily="34" charset="77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8000" i="1">
                            <a:latin typeface="+mj-lt"/>
                          </a:rPr>
                        </m:ctrlPr>
                      </m:fPr>
                      <m:num>
                        <m:r>
                          <a:rPr lang="fr-FR" sz="8000" b="0" i="1"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fr-FR" sz="8000" b="0" i="1">
                            <a:latin typeface="+mj-lt"/>
                          </a:rPr>
                          <m:t>4</m:t>
                        </m:r>
                      </m:den>
                    </m:f>
                    <m:r>
                      <a:rPr lang="fr-FR" sz="8000" b="0" i="1">
                        <a:latin typeface="+mj-lt"/>
                      </a:rPr>
                      <m:t> </m:t>
                    </m:r>
                  </m:oMath>
                </a14:m>
                <a:endParaRPr lang="fr-FR" sz="8000" dirty="0">
                  <a:latin typeface="Arial Rounded MT Bold" panose="020F0704030504030204" pitchFamily="34" charset="77"/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="" xmlns:a16="http://schemas.microsoft.com/office/drawing/2014/main" id="{C44B5D51-B5FB-B145-93EC-15699AE3E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637" y="2585884"/>
                <a:ext cx="4916130" cy="1778244"/>
              </a:xfrm>
              <a:prstGeom prst="rect">
                <a:avLst/>
              </a:prstGeom>
              <a:blipFill>
                <a:blip r:embed="rId2"/>
                <a:stretch>
                  <a:fillRect l="-5155" t="-3571" b="-16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383383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53249A7-E746-40EB-9660-50E5EB19B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39723"/>
                <a:ext cx="8596668" cy="480164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:endParaRPr lang="fr-FR" sz="44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sz="4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4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fr-FR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4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4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6000" b="1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="" xmlns:a16="http://schemas.microsoft.com/office/drawing/2014/main" id="{053249A7-E746-40EB-9660-50E5EB19B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39723"/>
                <a:ext cx="8596668" cy="48016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B581512-3663-4E49-9B46-38868B154419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C53447C0-7361-704A-A620-2D9CE7091687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5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2649A808-E4DA-224A-9047-5CA478A21F54}"/>
              </a:ext>
            </a:extLst>
          </p:cNvPr>
          <p:cNvSpPr txBox="1">
            <a:spLocks/>
          </p:cNvSpPr>
          <p:nvPr/>
        </p:nvSpPr>
        <p:spPr>
          <a:xfrm>
            <a:off x="363255" y="2113935"/>
            <a:ext cx="9607463" cy="3773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4000" dirty="0"/>
              <a:t>Calculer sous forme de puissance de 10.</a:t>
            </a:r>
          </a:p>
        </p:txBody>
      </p:sp>
    </p:spTree>
    <p:extLst>
      <p:ext uri="{BB962C8B-B14F-4D97-AF65-F5344CB8AC3E}">
        <p14:creationId xmlns="" xmlns:p14="http://schemas.microsoft.com/office/powerpoint/2010/main" val="715504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91247A9-D095-4ED3-86B9-18F845FDE118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B66CA7-7A03-4532-B68F-541EC7AB8A4A}"/>
              </a:ext>
            </a:extLst>
          </p:cNvPr>
          <p:cNvSpPr/>
          <p:nvPr/>
        </p:nvSpPr>
        <p:spPr>
          <a:xfrm>
            <a:off x="822121" y="644145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1B5574D0-54FA-EF43-8323-589216D367A5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6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AF2A3CFF-9FBB-0E43-B49F-A3BF84C31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917289"/>
            <a:ext cx="9607463" cy="39699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Calculer la moyenne de cette série statistique:</a:t>
            </a:r>
          </a:p>
          <a:p>
            <a:pPr marL="0" indent="0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800" b="1" dirty="0"/>
              <a:t>5 ; 5 ; 5 ; 10 ; 20</a:t>
            </a:r>
          </a:p>
        </p:txBody>
      </p:sp>
    </p:spTree>
    <p:extLst>
      <p:ext uri="{BB962C8B-B14F-4D97-AF65-F5344CB8AC3E}">
        <p14:creationId xmlns="" xmlns:p14="http://schemas.microsoft.com/office/powerpoint/2010/main" val="3206704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905909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5CD975-DA69-44E3-95D3-B8BF1A2C8653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729FDCD8-A04B-4A86-BA1C-4BD6BED5F16A}"/>
              </a:ext>
            </a:extLst>
          </p:cNvPr>
          <p:cNvSpPr txBox="1">
            <a:spLocks/>
          </p:cNvSpPr>
          <p:nvPr/>
        </p:nvSpPr>
        <p:spPr>
          <a:xfrm>
            <a:off x="677334" y="-52937"/>
            <a:ext cx="8596668" cy="6094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8000" b="1" dirty="0">
                <a:solidFill>
                  <a:schemeClr val="tx1"/>
                </a:solidFill>
                <a:cs typeface="Arial" panose="020B0604020202020204" pitchFamily="34" charset="0"/>
              </a:rPr>
              <a:t>40 % de 150 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0E2447E9-B6D4-514A-88EE-094E8F45DB63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BC1CC9BF-5133-0848-918E-CB528AD786B5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="" xmlns:p14="http://schemas.microsoft.com/office/powerpoint/2010/main" val="3276314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30000"/>
    </mc:Choice>
    <mc:Fallback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334</Words>
  <Application>Microsoft Macintosh PowerPoint</Application>
  <PresentationFormat>Personnalisé</PresentationFormat>
  <Paragraphs>89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Facette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du CALCUL MENTAL     Décembre 2020     QUART DE finale   CAP</dc:title>
  <dc:creator>zamy.jeff@gmail.com</dc:creator>
  <cp:lastModifiedBy>mblard</cp:lastModifiedBy>
  <cp:revision>83</cp:revision>
  <dcterms:created xsi:type="dcterms:W3CDTF">2020-11-27T01:03:48Z</dcterms:created>
  <dcterms:modified xsi:type="dcterms:W3CDTF">2022-02-17T20:02:29Z</dcterms:modified>
</cp:coreProperties>
</file>