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8" r:id="rId4"/>
    <p:sldId id="269" r:id="rId5"/>
    <p:sldId id="266" r:id="rId6"/>
    <p:sldId id="259" r:id="rId7"/>
    <p:sldId id="260" r:id="rId8"/>
    <p:sldId id="261" r:id="rId9"/>
    <p:sldId id="270" r:id="rId10"/>
    <p:sldId id="272" r:id="rId11"/>
    <p:sldId id="273" r:id="rId12"/>
    <p:sldId id="274" r:id="rId13"/>
    <p:sldId id="275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8" r:id="rId22"/>
    <p:sldId id="289" r:id="rId23"/>
    <p:sldId id="295" r:id="rId24"/>
    <p:sldId id="294" r:id="rId25"/>
    <p:sldId id="291" r:id="rId26"/>
    <p:sldId id="292" r:id="rId27"/>
    <p:sldId id="293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627-1144-FF4E-9B90-3D14C901BFA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8B5B-7149-E142-9176-7FB800F543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35EBD7FF-95F4-734D-A77A-2C9A93DFCD8D}"/>
              </a:ext>
            </a:extLst>
          </p:cNvPr>
          <p:cNvSpPr txBox="1"/>
          <p:nvPr/>
        </p:nvSpPr>
        <p:spPr>
          <a:xfrm>
            <a:off x="8015454" y="655073"/>
            <a:ext cx="26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GROUPE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A803F3-76E5-1D4F-94AB-0C1A5A700474}"/>
              </a:ext>
            </a:extLst>
          </p:cNvPr>
          <p:cNvSpPr txBox="1"/>
          <p:nvPr/>
        </p:nvSpPr>
        <p:spPr>
          <a:xfrm>
            <a:off x="8352426" y="1239848"/>
            <a:ext cx="39987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BAC PRO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Terminale BAC PRO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et terminale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microlycée</a:t>
            </a:r>
            <a:b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de brevet métiers d’art</a:t>
            </a:r>
          </a:p>
          <a:p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CB562E57-B114-C848-B648-1C54A4DF02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E23107-84FC-3347-9B35-786572C5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CC6907-20A9-544F-81EB-CC04741C6F32}"/>
              </a:ext>
            </a:extLst>
          </p:cNvPr>
          <p:cNvSpPr txBox="1"/>
          <p:nvPr/>
        </p:nvSpPr>
        <p:spPr>
          <a:xfrm>
            <a:off x="1303316" y="796322"/>
            <a:ext cx="89557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ambria" panose="02040503050406030204" pitchFamily="18" charset="0"/>
                <a:cs typeface="Arial" panose="020B0604020202020204" pitchFamily="34" charset="0"/>
              </a:rPr>
              <a:t>Un hamburger coûte 5 €.</a:t>
            </a:r>
          </a:p>
          <a:p>
            <a:endParaRPr lang="fr-FR" sz="4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fr-FR" sz="4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fr-FR" sz="4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fr-FR" sz="4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fr-FR" sz="4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fr-FR" sz="4800" b="1" dirty="0">
                <a:latin typeface="Cambria" panose="02040503050406030204" pitchFamily="18" charset="0"/>
                <a:cs typeface="Arial" panose="020B0604020202020204" pitchFamily="34" charset="0"/>
              </a:rPr>
              <a:t>Quel est le prix d’une boisson?</a:t>
            </a:r>
            <a:endParaRPr lang="fr-FR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50029E-B68F-E24D-BEF9-0CD7CDC0CB57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10C813-2309-1546-BAE7-2BA98E7CECA6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C0A6E-0A8B-DF4E-ACED-45CE5033BC28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9D0745-E679-B04F-9D62-12A418367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8" y="1734664"/>
            <a:ext cx="4777297" cy="33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FC015AB9-BB10-FB4A-B443-4E0DD3AB86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13195F-B8E5-9047-8E13-41AB2608AFB6}"/>
              </a:ext>
            </a:extLst>
          </p:cNvPr>
          <p:cNvSpPr txBox="1"/>
          <p:nvPr/>
        </p:nvSpPr>
        <p:spPr>
          <a:xfrm>
            <a:off x="822121" y="1632235"/>
            <a:ext cx="9422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ambria" panose="02040503050406030204" pitchFamily="18" charset="0"/>
                <a:cs typeface="Arial" panose="020B0604020202020204" pitchFamily="34" charset="0"/>
              </a:rPr>
              <a:t>	Ecrire sous forme fractionnaire le résultat du calcul suivant : </a:t>
            </a:r>
            <a:endParaRPr lang="fr-FR" sz="44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3308D05-DBD3-714A-AEA7-E52F0FD49335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56">
                <a:extLst>
                  <a:ext uri="{FF2B5EF4-FFF2-40B4-BE49-F238E27FC236}">
                    <a16:creationId xmlns:a16="http://schemas.microsoft.com/office/drawing/2014/main" id="{96443A1C-7E80-C143-B05A-54501F752F41}"/>
                  </a:ext>
                </a:extLst>
              </p:cNvPr>
              <p:cNvSpPr txBox="1"/>
              <p:nvPr/>
            </p:nvSpPr>
            <p:spPr>
              <a:xfrm>
                <a:off x="3655003" y="3516424"/>
                <a:ext cx="3055763" cy="198547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44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fr-FR" sz="4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fr-FR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9" name="ZoneTexte 56">
                <a:extLst>
                  <a:ext uri="{FF2B5EF4-FFF2-40B4-BE49-F238E27FC236}">
                    <a16:creationId xmlns:a16="http://schemas.microsoft.com/office/drawing/2014/main" id="{96443A1C-7E80-C143-B05A-54501F75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003" y="3516424"/>
                <a:ext cx="3055763" cy="1985474"/>
              </a:xfrm>
              <a:prstGeom prst="rect">
                <a:avLst/>
              </a:prstGeom>
              <a:blipFill>
                <a:blip r:embed="rId2"/>
                <a:stretch>
                  <a:fillRect l="-2917" t="-637" r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FED1778-DA3B-0B46-A21A-4BEB01666431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1517B-20EF-B54F-996C-9F597CDE8AF3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D1B9B3C3-AFD2-C04F-A684-0B1A7B759C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CEE447-B7CC-B343-B0CF-6058C70E2EDB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39600" y="36000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CD7D239A-5F09-AE4A-8DD2-743A50119E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600" y="1992572"/>
                <a:ext cx="9802040" cy="31662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5400" dirty="0">
                    <a:latin typeface="Cambria" panose="02040503050406030204" pitchFamily="18" charset="0"/>
                    <a:cs typeface="Arial" panose="020B0604020202020204" pitchFamily="34" charset="0"/>
                  </a:rPr>
                  <a:t>Trouver la valeur de </a:t>
                </a:r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 marL="0" indent="0">
                  <a:buNone/>
                </a:pPr>
                <a:endParaRPr lang="fr-FR" sz="54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fr-FR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25</a:t>
                </a:r>
              </a:p>
              <a:p>
                <a:pPr marL="0" indent="0">
                  <a:buNone/>
                </a:pPr>
                <a:endParaRPr lang="fr-FR" sz="54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="" xmlns:a16="http://schemas.microsoft.com/office/drawing/2014/main" id="{CD7D239A-5F09-AE4A-8DD2-743A50119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" y="1992572"/>
                <a:ext cx="9802040" cy="3166282"/>
              </a:xfrm>
              <a:prstGeom prst="rect">
                <a:avLst/>
              </a:prstGeom>
              <a:blipFill rotWithShape="0">
                <a:blip r:embed="rId2"/>
                <a:stretch>
                  <a:fillRect t="-5395" b="-4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55D3606-D980-4F41-9B39-22322B96B39D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F41C7-4C15-9E47-A4BB-6D8090CD58F0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9A9335E5-D61D-A840-B5A5-C0F00AB033C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8609" y="188202"/>
            <a:ext cx="1224000" cy="12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39600" y="36000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89" y="1078680"/>
            <a:ext cx="9546027" cy="50104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Cambria" panose="02040503050406030204" pitchFamily="18" charset="0"/>
                <a:cs typeface="Arial" panose="020B0604020202020204" pitchFamily="34" charset="0"/>
              </a:rPr>
              <a:t>	Thomas est un commercial, son salaire est variable. En octobre, il a touché 1 600 €, en novembre 1 400 € et en décembre, il a touché 2 100 €.</a:t>
            </a:r>
          </a:p>
          <a:p>
            <a:pPr marL="0" indent="0">
              <a:buNone/>
            </a:pPr>
            <a:endParaRPr lang="fr-FR" sz="4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latin typeface="Cambria" panose="02040503050406030204" pitchFamily="18" charset="0"/>
                <a:cs typeface="Arial" panose="020B0604020202020204" pitchFamily="34" charset="0"/>
              </a:rPr>
              <a:t>	Calculer son salaire moyen. </a:t>
            </a:r>
            <a:endParaRPr lang="fr-FR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3DDA3-7BC8-8549-9A02-2A5516CFAA2F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58B0B-5B79-AD4E-AE69-824CF4A6655F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7619F65B-CE29-9F40-9242-DB60C895EE5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DFFF5E-D820-014D-9677-A80AD086DD23}"/>
              </a:ext>
            </a:extLst>
          </p:cNvPr>
          <p:cNvSpPr/>
          <p:nvPr/>
        </p:nvSpPr>
        <p:spPr>
          <a:xfrm>
            <a:off x="210063" y="185146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5AF12-E71A-7E4B-8453-A38DE0EEEB57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C293CC4-B54A-3842-8AF3-56D2BDD36F9E}"/>
              </a:ext>
            </a:extLst>
          </p:cNvPr>
          <p:cNvSpPr txBox="1">
            <a:spLocks/>
          </p:cNvSpPr>
          <p:nvPr/>
        </p:nvSpPr>
        <p:spPr>
          <a:xfrm>
            <a:off x="478602" y="1160061"/>
            <a:ext cx="7010896" cy="4531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Cambria" panose="02040503050406030204" pitchFamily="18" charset="0"/>
              </a:rPr>
              <a:t>	Je lance un dé à 6 faces.</a:t>
            </a:r>
          </a:p>
          <a:p>
            <a:pPr marL="0" indent="0">
              <a:buNone/>
            </a:pPr>
            <a:endParaRPr lang="fr-FR" sz="4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4400" dirty="0">
                <a:latin typeface="Cambria" panose="02040503050406030204" pitchFamily="18" charset="0"/>
              </a:rPr>
              <a:t> </a:t>
            </a:r>
            <a:r>
              <a:rPr lang="fr-FR" sz="4400" b="1" dirty="0">
                <a:latin typeface="Cambria" panose="02040503050406030204" pitchFamily="18" charset="0"/>
              </a:rPr>
              <a:t>Quelle est la probabilité d’obtenir un nombre pair?</a:t>
            </a:r>
            <a:endParaRPr lang="fr-FR" sz="6000" b="1" dirty="0">
              <a:latin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6E9-89F8-F34E-99B7-9DF080E0FD7E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BFD73F-4C46-094D-860D-3F6675ABBE92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0B967A-51A3-8A4D-9DD6-0DACAD9E1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2" y="1687766"/>
            <a:ext cx="5147219" cy="36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E6F42770-E2B7-4F41-9E0B-6B4A3612BDC7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4B1A41-9C34-3549-B406-E690C339C91F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687169-78E0-0E41-8495-F0AAD2B28486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1F5EC1-0C3D-C64F-8FA9-F16A99F05E30}"/>
              </a:ext>
            </a:extLst>
          </p:cNvPr>
          <p:cNvSpPr txBox="1">
            <a:spLocks/>
          </p:cNvSpPr>
          <p:nvPr/>
        </p:nvSpPr>
        <p:spPr>
          <a:xfrm>
            <a:off x="363256" y="416380"/>
            <a:ext cx="9114232" cy="5470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0" dirty="0">
                <a:latin typeface="Cambria" panose="02040503050406030204" pitchFamily="18" charset="0"/>
              </a:rPr>
              <a:t>	  4,5% de 10 000</a:t>
            </a:r>
            <a:endParaRPr lang="fr-FR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99323-22BF-064E-82B9-C74122F5CAED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7830BD-5D77-7A43-91F1-2F87E512389B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999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2476BED0-151C-B540-AFCB-8619C50C98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59A1E6B-68A7-C24E-8724-57E6FC9E3520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9788D-6AB5-2242-BC6C-A9A5F948E13F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8A879-14B8-C341-8492-1C2A58326417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EC5A0-1369-284C-8C7D-A6BBCEAAA914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3DA44C-C9C2-0843-B949-4B5CBA55F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8516">
            <a:off x="5539133" y="-384907"/>
            <a:ext cx="6835821" cy="484543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33BAF-8502-E141-B48F-A811C86E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4" y="2722941"/>
            <a:ext cx="7968328" cy="219456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000" dirty="0">
                <a:latin typeface="Cambria" panose="02040503050406030204" pitchFamily="18" charset="0"/>
              </a:rPr>
              <a:t>	Calculer sous forme de fraction la fréquence d’apparition de la lettre « i » dans le mot de 31 lettres ci-dessous: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C89F543-2CF4-D749-9D44-18A6D294C19B}"/>
              </a:ext>
            </a:extLst>
          </p:cNvPr>
          <p:cNvSpPr txBox="1">
            <a:spLocks/>
          </p:cNvSpPr>
          <p:nvPr/>
        </p:nvSpPr>
        <p:spPr>
          <a:xfrm>
            <a:off x="218228" y="4751143"/>
            <a:ext cx="10627964" cy="879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5400" b="1" dirty="0" err="1">
                <a:latin typeface="Cambria" panose="02040503050406030204" pitchFamily="18" charset="0"/>
              </a:rPr>
              <a:t>dichlorodiphényltrichloroéthane</a:t>
            </a:r>
            <a:endParaRPr lang="fr-FR" sz="5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arme 13">
            <a:extLst>
              <a:ext uri="{FF2B5EF4-FFF2-40B4-BE49-F238E27FC236}">
                <a16:creationId xmlns:a16="http://schemas.microsoft.com/office/drawing/2014/main" id="{F1786F3B-E91F-3E4B-B548-E9C472D7E0A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8B024B-7BC7-9D47-A587-DB4FF3379586}"/>
              </a:ext>
            </a:extLst>
          </p:cNvPr>
          <p:cNvSpPr/>
          <p:nvPr/>
        </p:nvSpPr>
        <p:spPr>
          <a:xfrm>
            <a:off x="218227" y="185148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DC038-92CB-2541-AC28-53E5B9983257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685F7592-7C40-9245-8689-A4044AC825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255" y="628650"/>
                <a:ext cx="11592184" cy="52585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7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7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7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7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7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7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72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5F7592-7C40-9245-8689-A4044AC82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5" y="628650"/>
                <a:ext cx="11592184" cy="52585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4F36F2CF-E518-A546-892E-94504057C0CD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40940C-0C29-374E-83C0-BAE1263B438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076DA692-9DC8-5D4D-93B1-DB7D8B21B1D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5DB156-45E5-894A-A3F1-143FCE391124}"/>
              </a:ext>
            </a:extLst>
          </p:cNvPr>
          <p:cNvSpPr/>
          <p:nvPr/>
        </p:nvSpPr>
        <p:spPr>
          <a:xfrm>
            <a:off x="210063" y="17698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184D51-7B76-A84B-A912-279B66781424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A418B69-6F88-8F4E-B1C4-6C56964ED99B}"/>
              </a:ext>
            </a:extLst>
          </p:cNvPr>
          <p:cNvSpPr txBox="1">
            <a:spLocks/>
          </p:cNvSpPr>
          <p:nvPr/>
        </p:nvSpPr>
        <p:spPr>
          <a:xfrm>
            <a:off x="733059" y="944285"/>
            <a:ext cx="9561743" cy="501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	On considère ci-dessous les quatre premiers termes d’une suite arithmétique:</a:t>
            </a:r>
          </a:p>
          <a:p>
            <a:pPr marL="0" indent="0">
              <a:buNone/>
            </a:pPr>
            <a:endParaRPr lang="fr-FR" sz="4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u</a:t>
            </a:r>
            <a:r>
              <a:rPr lang="fr-FR" sz="4000" baseline="-25000" dirty="0"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 = 1800; u</a:t>
            </a:r>
            <a:r>
              <a:rPr lang="fr-FR" sz="4000" baseline="-25000" dirty="0"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 = 2050;  u</a:t>
            </a:r>
            <a:r>
              <a:rPr lang="fr-FR" sz="4000" baseline="-25000" dirty="0"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 = 2300; u</a:t>
            </a:r>
            <a:r>
              <a:rPr lang="fr-FR" sz="4000" baseline="-25000" dirty="0"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 = 2550.</a:t>
            </a:r>
          </a:p>
          <a:p>
            <a:pPr marL="0" indent="0">
              <a:buNone/>
            </a:pP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fr-FR" sz="4000" b="1" dirty="0">
                <a:latin typeface="Cambria" panose="02040503050406030204" pitchFamily="18" charset="0"/>
                <a:cs typeface="Arial" panose="020B0604020202020204" pitchFamily="34" charset="0"/>
              </a:rPr>
              <a:t>	Calculer le cinquième terme u</a:t>
            </a:r>
            <a:r>
              <a:rPr lang="fr-FR" sz="4000" b="1" baseline="-25000" dirty="0"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fr-FR" sz="4000" b="1" baseline="30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72DE77-4BAB-B541-9453-427F46EA22D0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AD801-365E-2340-B028-BB23628CFD38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arme 15">
            <a:extLst>
              <a:ext uri="{FF2B5EF4-FFF2-40B4-BE49-F238E27FC236}">
                <a16:creationId xmlns:a16="http://schemas.microsoft.com/office/drawing/2014/main" id="{91288C71-4E64-0241-B597-023A18D157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6401B5-E71D-B74A-80FB-FCE5B9B994E5}"/>
              </a:ext>
            </a:extLst>
          </p:cNvPr>
          <p:cNvSpPr/>
          <p:nvPr/>
        </p:nvSpPr>
        <p:spPr>
          <a:xfrm>
            <a:off x="210063" y="185148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DB2E60-8B20-EA42-ACC2-F8CD2D683630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D15664-78FC-CB4E-933C-7D15D163B66A}"/>
              </a:ext>
            </a:extLst>
          </p:cNvPr>
          <p:cNvSpPr txBox="1">
            <a:spLocks/>
          </p:cNvSpPr>
          <p:nvPr/>
        </p:nvSpPr>
        <p:spPr>
          <a:xfrm>
            <a:off x="822121" y="2039272"/>
            <a:ext cx="8472486" cy="337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0" dirty="0"/>
              <a:t>25,1 + 36,7 + 3,2 </a:t>
            </a:r>
            <a:endParaRPr lang="fr-FR" sz="80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6F75D1B-F939-0D4D-815F-B11EEA549A19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EE42B-AEE0-AA42-A980-B48600940CBA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D25DCAC-FEED-3945-AB5F-A15CE3D24311}"/>
              </a:ext>
            </a:extLst>
          </p:cNvPr>
          <p:cNvSpPr txBox="1"/>
          <p:nvPr/>
        </p:nvSpPr>
        <p:spPr>
          <a:xfrm>
            <a:off x="2926703" y="-52938"/>
            <a:ext cx="657904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CONSIGNES</a:t>
            </a:r>
            <a:endParaRPr lang="fr-FR" sz="96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060C20B-F11E-6446-A551-40FD73F0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4" y="1588576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série de 25 questions va être projetée.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il faudra répondre dans la case correspondante du document réponse.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les 20 premières questions. Les cinq dernières serviront à départager.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6F51089D-5623-584D-A866-BB1FB2421E4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0AB774B-7F79-42C7-8741-CFDF6A34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80" y="2098747"/>
            <a:ext cx="10124457" cy="2947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Cambria" panose="02040503050406030204" pitchFamily="18" charset="0"/>
              </a:rPr>
              <a:t>Un film commence à 14h50. Il dure 1h40.</a:t>
            </a:r>
          </a:p>
          <a:p>
            <a:pPr marL="0" indent="0">
              <a:buNone/>
            </a:pPr>
            <a:endParaRPr lang="fr-FR" sz="4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Cambria" panose="02040503050406030204" pitchFamily="18" charset="0"/>
              </a:rPr>
              <a:t>A quelle heure se termine le film 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6ABE58-49E2-8542-A882-29A0657EA7F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6763E7-8413-5C44-8004-A2A3E5A3696D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6C57E-F53F-5143-BD97-60EB31E10A98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26C20-9697-A744-8288-543C8853DC54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47F501F6-A7E5-1340-BDE8-58A0E86D3C2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855E01-8916-5140-84FA-8F1A459BED6D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7287EA-FFF2-FB48-9E5D-29A8D70C1D97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CA838CAE-C7E3-524E-A514-5C782353F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089" y="1548606"/>
                <a:ext cx="10119233" cy="482488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fr-FR" sz="5400" dirty="0">
                    <a:latin typeface="Cambria" panose="02040503050406030204" pitchFamily="18" charset="0"/>
                  </a:rPr>
                  <a:t>Soit </a:t>
                </a:r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 </a:t>
                </a:r>
                <a:r>
                  <a:rPr lang="fr-FR" sz="5400" dirty="0">
                    <a:latin typeface="Cambria" panose="02040503050406030204" pitchFamily="18" charset="0"/>
                  </a:rPr>
                  <a:t>la fonction définie par</a:t>
                </a:r>
              </a:p>
              <a:p>
                <a:pPr marL="0" indent="0" algn="ctr">
                  <a:buNone/>
                </a:pPr>
                <a:r>
                  <a:rPr lang="fr-FR" sz="5400" dirty="0">
                    <a:latin typeface="Cambria" panose="02040503050406030204" pitchFamily="18" charset="0"/>
                  </a:rPr>
                  <a:t> </a:t>
                </a:r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</a:t>
                </a:r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x² + </a:t>
                </a:r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  <a:p>
                <a:pPr marL="0" indent="0">
                  <a:buNone/>
                </a:pPr>
                <a:endParaRPr lang="fr-FR" sz="5400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calculer</a:t>
                </a:r>
                <a:r>
                  <a:rPr lang="fr-FR" sz="5400" b="1" dirty="0">
                    <a:latin typeface="Cambria" panose="02040503050406030204" pitchFamily="18" charset="0"/>
                  </a:rPr>
                  <a:t> </a:t>
                </a:r>
                <a:r>
                  <a:rPr lang="fr-FR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fr-FR" sz="5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5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CA838CAE-C7E3-524E-A514-5C782353F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089" y="1548606"/>
                <a:ext cx="10119233" cy="4824883"/>
              </a:xfrm>
              <a:blipFill>
                <a:blip r:embed="rId2"/>
                <a:stretch>
                  <a:fillRect t="-3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196D471-CE6B-8940-8A10-9DB5FBC47405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591229-A968-FE4B-8CB5-E0B12420D88F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96A91F5-920B-2248-8405-D625FFB079E1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28" y="2045776"/>
            <a:ext cx="10196634" cy="4006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Un sachet de café qui coûtait 10 € a connu une augmentation de 10 %.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000" b="1" dirty="0">
                <a:latin typeface="Cambria" panose="02040503050406030204" pitchFamily="18" charset="0"/>
              </a:rPr>
              <a:t>			Calculer son nouveau prix.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22917-0537-A64D-A51C-0069EF4EE46B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C4710-12DA-574B-BFF3-8B0B6CE97CE6}"/>
              </a:ext>
            </a:extLst>
          </p:cNvPr>
          <p:cNvSpPr/>
          <p:nvPr/>
        </p:nvSpPr>
        <p:spPr>
          <a:xfrm>
            <a:off x="2379677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D8D1CBF-753C-6A4A-8454-27100A08FD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8813" y="1396515"/>
            <a:ext cx="11380763" cy="45722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Frédéric est malade et doit prendre une gélule matin, midi et soir pendant 21 jours.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Le pharmacien lui donne 3 boîtes de 20 gélules.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</a:t>
            </a:r>
            <a:r>
              <a:rPr lang="fr-FR" sz="4000" b="1" dirty="0">
                <a:latin typeface="Cambria" panose="02040503050406030204" pitchFamily="18" charset="0"/>
              </a:rPr>
              <a:t>Combien de gélules lui manquera-t-il?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F8810-F825-CE44-B676-25C27320829A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BBA660-2AAC-6347-9427-F82B6DB11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27" y="1900220"/>
            <a:ext cx="2852908" cy="20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F1CAD899-2228-4549-ACE3-5348D60CF3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01517" y="1711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41084" y="-38047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23" y="878821"/>
            <a:ext cx="9967580" cy="40730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 </a:t>
            </a:r>
          </a:p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Calculer la valeur de 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dans le tableau de proportionnalité ci-dessous: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2F2A87-61A9-A74D-AEFA-9212B618237E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B106137-A604-C24F-AE8D-C56A270E8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05661"/>
              </p:ext>
            </p:extLst>
          </p:nvPr>
        </p:nvGraphicFramePr>
        <p:xfrm>
          <a:off x="3646737" y="3306149"/>
          <a:ext cx="4848334" cy="21360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4167">
                  <a:extLst>
                    <a:ext uri="{9D8B030D-6E8A-4147-A177-3AD203B41FA5}">
                      <a16:colId xmlns:a16="http://schemas.microsoft.com/office/drawing/2014/main" val="2242248645"/>
                    </a:ext>
                  </a:extLst>
                </a:gridCol>
                <a:gridCol w="2424167">
                  <a:extLst>
                    <a:ext uri="{9D8B030D-6E8A-4147-A177-3AD203B41FA5}">
                      <a16:colId xmlns:a16="http://schemas.microsoft.com/office/drawing/2014/main" val="1640255086"/>
                    </a:ext>
                  </a:extLst>
                </a:gridCol>
              </a:tblGrid>
              <a:tr h="1068003">
                <a:tc>
                  <a:txBody>
                    <a:bodyPr/>
                    <a:lstStyle/>
                    <a:p>
                      <a:pPr algn="ctr"/>
                      <a:r>
                        <a:rPr lang="fr-FR" sz="6000" dirty="0"/>
                        <a:t>7</a:t>
                      </a:r>
                      <a:endParaRPr lang="fr-FR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dirty="0"/>
                        <a:t>48</a:t>
                      </a:r>
                      <a:endParaRPr lang="fr-FR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60280"/>
                  </a:ext>
                </a:extLst>
              </a:tr>
              <a:tr h="1068003">
                <a:tc>
                  <a:txBody>
                    <a:bodyPr/>
                    <a:lstStyle/>
                    <a:p>
                      <a:pPr algn="ctr"/>
                      <a:r>
                        <a:rPr lang="fr-FR" sz="6000" dirty="0"/>
                        <a:t>14</a:t>
                      </a:r>
                      <a:endParaRPr lang="fr-FR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dirty="0"/>
                        <a:t>x</a:t>
                      </a:r>
                      <a:endParaRPr lang="fr-FR" sz="6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8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73585086-7965-4F48-876A-1769468770FD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7698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27" y="1907750"/>
            <a:ext cx="10796376" cy="41996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Une équipe de football a joué 30 matchs cette saison. </a:t>
            </a: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Elle en a gagné 10 et perdu 5. 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4000" b="1" dirty="0">
                <a:latin typeface="Cambria" panose="02040503050406030204" pitchFamily="18" charset="0"/>
              </a:rPr>
              <a:t>Calculer la fréquence des « matchs nuls ».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11F7C9-43ED-5141-BFD4-F168AC546DB0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0D939564-4D24-C447-A00A-538325D6F9AC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-37901" y="3732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674E4EF-971B-4F4A-B248-763E3553A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285" y="2599577"/>
                <a:ext cx="9541002" cy="3798847"/>
              </a:xfrm>
            </p:spPr>
            <p:txBody>
              <a:bodyPr>
                <a:noAutofit/>
              </a:bodyPr>
              <a:lstStyle/>
              <a:p>
                <a:pPr algn="ctr">
                  <a:buNone/>
                </a:pPr>
                <a:r>
                  <a:rPr lang="fr-FR" sz="8000" dirty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fr-FR" sz="8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fr-FR" sz="80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8000" b="1" dirty="0">
                    <a:latin typeface="Cambria" panose="02040503050406030204" pitchFamily="18" charset="0"/>
                  </a:rPr>
                  <a:t> </a:t>
                </a:r>
                <a:r>
                  <a:rPr lang="fr-FR" sz="8000" dirty="0">
                    <a:latin typeface="Cambria" panose="02040503050406030204" pitchFamily="18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74E4EF-971B-4F4A-B248-763E3553A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285" y="2599577"/>
                <a:ext cx="9541002" cy="3798847"/>
              </a:xfrm>
              <a:blipFill rotWithShape="0">
                <a:blip r:embed="rId2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74A443E-7CF1-AB43-985F-C176DF7E422E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A88265-F024-E340-89FF-6826A5C5FD3C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40258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941C6463-7912-CC49-83D5-B3F51A5A151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-37903" y="-3711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1468803"/>
            <a:ext cx="10615088" cy="45435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Un téléviseur est vendu à 400 € l’unité.</a:t>
            </a: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Le total des ventes du magasin pour ce téléviseur est de 18 000 €. 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</a:t>
            </a:r>
            <a:r>
              <a:rPr lang="fr-FR" sz="4000" b="1" dirty="0">
                <a:latin typeface="Cambria" panose="02040503050406030204" pitchFamily="18" charset="0"/>
              </a:rPr>
              <a:t>Combien de téléviseurs a-t-on vendu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82B1D8-A3AC-A04D-BCCA-6CFDCE2E6CF6}"/>
              </a:ext>
            </a:extLst>
          </p:cNvPr>
          <p:cNvSpPr/>
          <p:nvPr/>
        </p:nvSpPr>
        <p:spPr>
          <a:xfrm>
            <a:off x="2379677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85A1CF4-2D36-FD49-9089-07C73C51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AFA66F-2FBD-FD43-8A13-0D8E37B4DDA6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77E71C73-6D1B-F945-80D3-9F142E1913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0061C-1696-4029-BD49-C01CAED57511}"/>
              </a:ext>
            </a:extLst>
          </p:cNvPr>
          <p:cNvSpPr/>
          <p:nvPr/>
        </p:nvSpPr>
        <p:spPr>
          <a:xfrm>
            <a:off x="2379677" y="62541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A007AC-5500-F244-8664-96710F520FF7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BA110F3-433C-324F-8E4C-7E9E1136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3125"/>
            <a:ext cx="9076266" cy="51782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fr-FR" sz="8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8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10 + 4 x 100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DB0BC0-5BA1-1045-8976-59D99CC59206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69F8A2B1-BEB0-0A49-9C66-B12CB35420C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F9ECA0E-A32A-6342-B322-69DECB05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48640"/>
            <a:ext cx="9886034" cy="5492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Compléter la suite de nombres suivante :</a:t>
            </a:r>
          </a:p>
          <a:p>
            <a:pPr marL="0" indent="0" algn="ctr">
              <a:buNone/>
            </a:pPr>
            <a:endParaRPr lang="fr-FR" sz="4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36 ; 29 ; 22 ; 15 ; ….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14ED281-B47F-324D-AEF6-302C6BCD93E1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D1778-DA3B-0B46-A21A-4BEB01666431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1517B-20EF-B54F-996C-9F597CDE8AF3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37198768-3C01-7247-92A7-5F96714398CF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DB6E31F-D84E-EE4A-BC73-234649BD9EBB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D1778-DA3B-0B46-A21A-4BEB01666431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1517B-20EF-B54F-996C-9F597CDE8AF3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85E51B-EF6A-7B49-AAFB-6193FF9C31EA}"/>
              </a:ext>
            </a:extLst>
          </p:cNvPr>
          <p:cNvSpPr txBox="1"/>
          <p:nvPr/>
        </p:nvSpPr>
        <p:spPr>
          <a:xfrm>
            <a:off x="259307" y="2294173"/>
            <a:ext cx="111638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Calculer la moyenne des 4 notes suivantes : </a:t>
            </a:r>
          </a:p>
          <a:p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10 ; 20 ; 14 ; 0 </a:t>
            </a:r>
          </a:p>
        </p:txBody>
      </p:sp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A78921B4-8415-3F48-B8CB-DE2207BA28F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12D41-E757-4947-9D5A-8EEDDB65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844061"/>
            <a:ext cx="8180810" cy="55064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  <a:cs typeface="Arial" panose="020B0604020202020204" pitchFamily="34" charset="0"/>
              </a:rPr>
              <a:t>	Pour la fête du lycée, un groupe d’élèves organise une loterie en faisant tourner la roue ci-contre.</a:t>
            </a:r>
          </a:p>
          <a:p>
            <a:pPr marL="0" indent="0">
              <a:buNone/>
            </a:pPr>
            <a:endParaRPr lang="fr-FR" sz="3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chemeClr val="tx1"/>
                </a:solidFill>
                <a:cs typeface="Arial" panose="020B0604020202020204" pitchFamily="34" charset="0"/>
              </a:rPr>
              <a:t>	Quelle est la probabilité de gagner en misant sur la couleur rouge ? </a:t>
            </a:r>
          </a:p>
          <a:p>
            <a:pPr marL="0" indent="0">
              <a:buNone/>
            </a:pPr>
            <a:endParaRPr lang="fr-FR" sz="3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cs typeface="Arial" panose="020B0604020202020204" pitchFamily="34" charset="0"/>
              </a:rPr>
              <a:t>Donner le résultat sous forme décimale.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1EFC3A-BAEE-9948-85D6-BC398AF878EF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E9A30B-78A7-5649-B67B-7D3C27B40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260117"/>
            <a:ext cx="5321300" cy="3771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ED1778-DA3B-0B46-A21A-4BEB01666431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31517B-20EF-B54F-996C-9F597CDE8AF3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9F3F32CA-E6F7-1B45-B873-D9BC62416EF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649A808-E4DA-224A-9047-5CA478A21F54}"/>
              </a:ext>
            </a:extLst>
          </p:cNvPr>
          <p:cNvSpPr txBox="1">
            <a:spLocks/>
          </p:cNvSpPr>
          <p:nvPr/>
        </p:nvSpPr>
        <p:spPr>
          <a:xfrm>
            <a:off x="651658" y="2340244"/>
            <a:ext cx="9607463" cy="372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Soit </a:t>
            </a:r>
            <a:r>
              <a:rPr lang="fr-FR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sz="8000" i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8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800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calculer </a:t>
            </a:r>
            <a:r>
              <a:rPr lang="fr-FR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8EE2E9-B9C9-514E-80F2-DC2227778A61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arme 7">
            <a:extLst>
              <a:ext uri="{FF2B5EF4-FFF2-40B4-BE49-F238E27FC236}">
                <a16:creationId xmlns:a16="http://schemas.microsoft.com/office/drawing/2014/main" id="{416AE7C8-1CD5-294F-AB03-D484E321DB8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BA7286-E5B8-3849-A06F-9C97350E2044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BD430C-058A-3548-9030-B1007EB422BF}"/>
              </a:ext>
            </a:extLst>
          </p:cNvPr>
          <p:cNvSpPr txBox="1"/>
          <p:nvPr/>
        </p:nvSpPr>
        <p:spPr>
          <a:xfrm>
            <a:off x="194970" y="1994764"/>
            <a:ext cx="10900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ambria" panose="02040503050406030204" pitchFamily="18" charset="0"/>
              </a:rPr>
              <a:t>	Un camembert possède une masse de 120 g.</a:t>
            </a:r>
          </a:p>
          <a:p>
            <a:r>
              <a:rPr lang="fr-FR" sz="4400" dirty="0">
                <a:latin typeface="Cambria" panose="02040503050406030204" pitchFamily="18" charset="0"/>
              </a:rPr>
              <a:t>	</a:t>
            </a:r>
            <a:r>
              <a:rPr lang="fr-FR" sz="4400" b="1" dirty="0">
                <a:latin typeface="Cambria" panose="02040503050406030204" pitchFamily="18" charset="0"/>
              </a:rPr>
              <a:t>Calculer la masse d’une part sachant que celle-ci fait 1/3 du camembert entier.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F7261-9368-774E-90AF-3AB8B97AB29C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7594A-1BE6-B248-B10F-E4604F93A3F8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7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51CAA9AD-F819-F24D-8FFF-15342D9868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1E3A554-0C20-EE40-85E7-E0D51C412529}"/>
              </a:ext>
            </a:extLst>
          </p:cNvPr>
          <p:cNvSpPr txBox="1">
            <a:spLocks/>
          </p:cNvSpPr>
          <p:nvPr/>
        </p:nvSpPr>
        <p:spPr>
          <a:xfrm>
            <a:off x="363255" y="1275582"/>
            <a:ext cx="11250990" cy="461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8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1922,7 x 0,01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C883A4-7F40-2644-9D00-DAC3C2525BB7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3AECC77-985D-FD45-9F3F-D05C452EC122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627</Words>
  <Application>Microsoft Office PowerPoint</Application>
  <PresentationFormat>Grand écran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Times New Roman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mblard</cp:lastModifiedBy>
  <cp:revision>229</cp:revision>
  <dcterms:created xsi:type="dcterms:W3CDTF">2020-11-27T01:03:48Z</dcterms:created>
  <dcterms:modified xsi:type="dcterms:W3CDTF">2023-02-13T04:44:17Z</dcterms:modified>
</cp:coreProperties>
</file>