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8" r:id="rId4"/>
    <p:sldId id="269" r:id="rId5"/>
    <p:sldId id="274" r:id="rId6"/>
    <p:sldId id="259" r:id="rId7"/>
    <p:sldId id="260" r:id="rId8"/>
    <p:sldId id="261" r:id="rId9"/>
    <p:sldId id="270" r:id="rId10"/>
    <p:sldId id="272" r:id="rId11"/>
    <p:sldId id="273" r:id="rId12"/>
    <p:sldId id="266" r:id="rId13"/>
    <p:sldId id="275" r:id="rId14"/>
    <p:sldId id="280" r:id="rId15"/>
    <p:sldId id="279" r:id="rId16"/>
    <p:sldId id="281" r:id="rId17"/>
    <p:sldId id="283" r:id="rId18"/>
    <p:sldId id="284" r:id="rId19"/>
    <p:sldId id="285" r:id="rId20"/>
    <p:sldId id="286" r:id="rId21"/>
    <p:sldId id="288" r:id="rId22"/>
    <p:sldId id="289" r:id="rId23"/>
    <p:sldId id="295" r:id="rId24"/>
    <p:sldId id="291" r:id="rId25"/>
    <p:sldId id="293" r:id="rId26"/>
    <p:sldId id="294" r:id="rId27"/>
    <p:sldId id="292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59" autoAdjust="0"/>
    <p:restoredTop sz="97241"/>
  </p:normalViewPr>
  <p:slideViewPr>
    <p:cSldViewPr snapToGrid="0">
      <p:cViewPr varScale="1">
        <p:scale>
          <a:sx n="84" d="100"/>
          <a:sy n="84" d="100"/>
        </p:scale>
        <p:origin x="216" y="2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F6FEA4A-7F77-BA44-A78F-B572BB756D98}"/>
              </a:ext>
            </a:extLst>
          </p:cNvPr>
          <p:cNvSpPr txBox="1"/>
          <p:nvPr/>
        </p:nvSpPr>
        <p:spPr>
          <a:xfrm>
            <a:off x="7760205" y="201310"/>
            <a:ext cx="3998794" cy="19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2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BAC PRO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Terminale BAC PRO</a:t>
            </a:r>
          </a:p>
          <a:p>
            <a:pPr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et terminale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microlycée</a:t>
            </a:r>
            <a:b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de brevet métiers d’art</a:t>
            </a:r>
          </a:p>
          <a:p>
            <a:pPr>
              <a:lnSpc>
                <a:spcPct val="110000"/>
              </a:lnSpc>
            </a:pP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CB562E57-B114-C848-B648-1C54A4DF02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CC6907-20A9-544F-81EB-CC04741C6F32}"/>
              </a:ext>
            </a:extLst>
          </p:cNvPr>
          <p:cNvSpPr txBox="1"/>
          <p:nvPr/>
        </p:nvSpPr>
        <p:spPr>
          <a:xfrm>
            <a:off x="893193" y="2027428"/>
            <a:ext cx="9951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  <a:cs typeface="Arial" panose="020B0604020202020204" pitchFamily="34" charset="0"/>
              </a:rPr>
              <a:t>	Le prix d’une veste est 150 euros.</a:t>
            </a:r>
          </a:p>
          <a:p>
            <a:endParaRPr lang="fr-FR" sz="4400" dirty="0">
              <a:latin typeface="+mj-lt"/>
              <a:cs typeface="Arial" panose="020B0604020202020204" pitchFamily="34" charset="0"/>
            </a:endParaRPr>
          </a:p>
          <a:p>
            <a:r>
              <a:rPr lang="fr-FR" sz="4400" b="1" dirty="0">
                <a:latin typeface="+mj-lt"/>
                <a:cs typeface="Arial" panose="020B0604020202020204" pitchFamily="34" charset="0"/>
              </a:rPr>
              <a:t>	Après une réduction de 30%, combien coûte cette veste?</a:t>
            </a:r>
            <a:endParaRPr lang="fr-FR" sz="4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50029E-B68F-E24D-BEF9-0CD7CDC0CB57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10C813-2309-1546-BAE7-2BA98E7CECA6}"/>
              </a:ext>
            </a:extLst>
          </p:cNvPr>
          <p:cNvSpPr/>
          <p:nvPr/>
        </p:nvSpPr>
        <p:spPr>
          <a:xfrm>
            <a:off x="2152800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C0A6E-0A8B-DF4E-ACED-45CE5033BC28}"/>
              </a:ext>
            </a:extLst>
          </p:cNvPr>
          <p:cNvSpPr/>
          <p:nvPr/>
        </p:nvSpPr>
        <p:spPr>
          <a:xfrm>
            <a:off x="2152800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FC015AB9-BB10-FB4A-B443-4E0DD3AB86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13195F-B8E5-9047-8E13-41AB2608AFB6}"/>
              </a:ext>
            </a:extLst>
          </p:cNvPr>
          <p:cNvSpPr txBox="1"/>
          <p:nvPr/>
        </p:nvSpPr>
        <p:spPr>
          <a:xfrm>
            <a:off x="397774" y="1351107"/>
            <a:ext cx="10473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  <a:cs typeface="Arial" panose="020B0604020202020204" pitchFamily="34" charset="0"/>
              </a:rPr>
              <a:t>	Sur une carte routière, la distance entre deux villages est de 3 cm.</a:t>
            </a:r>
          </a:p>
          <a:p>
            <a:endParaRPr lang="fr-FR" sz="4400" dirty="0">
              <a:latin typeface="+mj-lt"/>
              <a:cs typeface="Arial" panose="020B0604020202020204" pitchFamily="34" charset="0"/>
            </a:endParaRPr>
          </a:p>
          <a:p>
            <a:r>
              <a:rPr lang="fr-FR" sz="4400" dirty="0">
                <a:latin typeface="+mj-lt"/>
                <a:cs typeface="Arial" panose="020B0604020202020204" pitchFamily="34" charset="0"/>
              </a:rPr>
              <a:t>	Sachant que l’échelle de la carte est de 1/100 000, </a:t>
            </a:r>
            <a:r>
              <a:rPr lang="fr-FR" sz="4400" b="1" dirty="0">
                <a:latin typeface="+mj-lt"/>
                <a:cs typeface="Arial" panose="020B0604020202020204" pitchFamily="34" charset="0"/>
              </a:rPr>
              <a:t>donner la distance réelle en kilomètres entre ces deux villages.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308D05-DBD3-714A-AEA7-E52F0FD49335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A283C-454D-7D45-8914-29DB86882F36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02C6D1-3DDC-D049-B2CD-70F2D32E71E4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37198768-3C01-7247-92A7-5F96714398CF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D1778-DA3B-0B46-A21A-4BEB01666431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1517B-20EF-B54F-996C-9F597CDE8AF3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3A0379D8-06FC-4941-AF38-354F3BC35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9429" y="1590392"/>
                <a:ext cx="7765142" cy="3431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 la fonction définie par </a:t>
                </a:r>
                <a:endParaRPr lang="fr-FR" sz="44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sz="5400" b="0" i="0" smtClean="0">
                          <a:latin typeface="+mj-lt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+80.</m:t>
                      </m:r>
                    </m:oMath>
                  </m:oMathPara>
                </a14:m>
                <a:endParaRPr lang="fr-FR" sz="54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 algn="ctr">
                  <a:buNone/>
                </a:pPr>
                <a:r>
                  <a:rPr lang="fr-FR" sz="4400" b="1" dirty="0">
                    <a:latin typeface="+mj-lt"/>
                    <a:cs typeface="Times New Roman" panose="02020603050405020304" pitchFamily="18" charset="0"/>
                  </a:rPr>
                  <a:t>Calculer la valeur de </a:t>
                </a:r>
                <a:r>
                  <a:rPr lang="fr-FR" sz="4400" b="1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fr-FR" sz="4400" b="1" dirty="0">
                    <a:latin typeface="+mj-lt"/>
                    <a:cs typeface="Times New Roman" panose="02020603050405020304" pitchFamily="18" charset="0"/>
                  </a:rPr>
                  <a:t>(10)</a:t>
                </a:r>
                <a:r>
                  <a:rPr lang="fr-FR" sz="4400" b="1" i="1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3A0379D8-06FC-4941-AF38-354F3BC3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1590392"/>
                <a:ext cx="7765142" cy="3431753"/>
              </a:xfrm>
              <a:prstGeom prst="rect">
                <a:avLst/>
              </a:prstGeom>
              <a:blipFill>
                <a:blip r:embed="rId2"/>
                <a:stretch>
                  <a:fillRect l="-1305" t="-369" r="-3263" b="-5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6318F5C-CEE1-A049-93B8-7294DDA5B6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9A9335E5-D61D-A840-B5A5-C0F00AB033C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8609" y="188202"/>
            <a:ext cx="1224000" cy="12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39600" y="36000"/>
            <a:ext cx="1224000" cy="1224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A4B9D-C916-4243-BA51-A82BC6BC9170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A477B-755F-E541-84B7-E098BE5D1424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F7C2E8AB-C148-D841-9C26-24579B42D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800" y="548640"/>
                <a:ext cx="7432646" cy="54927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44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Trouver la valeur de </a:t>
                </a:r>
                <a14:m>
                  <m:oMath xmlns:m="http://schemas.openxmlformats.org/officeDocument/2006/math">
                    <m:r>
                      <a:rPr lang="fr-FR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54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fr-FR" sz="44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 algn="ctr">
                  <a:buFont typeface="Wingdings 3" charset="2"/>
                  <a:buNone/>
                </a:pPr>
                <a:r>
                  <a:rPr lang="fr-FR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fr-FR" sz="5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fr-FR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+18=</m:t>
                    </m:r>
                  </m:oMath>
                </a14:m>
                <a:r>
                  <a:rPr lang="fr-FR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</a:t>
                </a:r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F7C2E8AB-C148-D841-9C26-24579B42D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00" y="548640"/>
                <a:ext cx="7432646" cy="5492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E6F42770-E2B7-4F41-9E0B-6B4A3612BDC7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4B1A41-9C34-3549-B406-E690C339C91F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687169-78E0-0E41-8495-F0AAD2B28486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1F5EC1-0C3D-C64F-8FA9-F16A99F05E30}"/>
              </a:ext>
            </a:extLst>
          </p:cNvPr>
          <p:cNvSpPr txBox="1">
            <a:spLocks/>
          </p:cNvSpPr>
          <p:nvPr/>
        </p:nvSpPr>
        <p:spPr>
          <a:xfrm>
            <a:off x="717089" y="483424"/>
            <a:ext cx="10371029" cy="5470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  Sur 300 lycéens, 150 pratiquent un sport collectif et 90 pratiquent un sport individuel. Les autres élèves ne pratiquent aucun sport.</a:t>
            </a:r>
          </a:p>
          <a:p>
            <a:pPr marL="0" indent="0">
              <a:buNone/>
            </a:pPr>
            <a:endParaRPr lang="fr-FR" sz="2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Quelle est la probabilité qu'un élève convoqué ne pratique aucun sport ?</a:t>
            </a:r>
          </a:p>
          <a:p>
            <a:pPr marL="0" indent="0">
              <a:buNone/>
            </a:pPr>
            <a:r>
              <a:rPr lang="fr-FR" sz="4000" dirty="0">
                <a:latin typeface="+mj-lt"/>
                <a:cs typeface="Arial" panose="020B0604020202020204" pitchFamily="34" charset="0"/>
              </a:rPr>
              <a:t>Donner le résultat sous forme décimale.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31BA73-1651-AC4A-A2A0-0F69BB009321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8B9B9-5EE4-C646-9BF4-7C4281E0DC45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CA05061F-DAAB-9A4F-9EAB-C7D6DD749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800" y="548640"/>
                <a:ext cx="7432646" cy="54927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charset="2"/>
                  <a:buNone/>
                </a:pPr>
                <a:r>
                  <a:rPr lang="fr-FR" sz="44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Résoudre l’équation </a:t>
                </a:r>
              </a:p>
              <a:p>
                <a:pPr marL="0" indent="0" algn="ctr">
                  <a:buFont typeface="Wingdings 3" charset="2"/>
                  <a:buNone/>
                </a:pPr>
                <a:endParaRPr lang="fr-FR" sz="44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fr-FR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+2=</m:t>
                    </m:r>
                  </m:oMath>
                </a14:m>
                <a:r>
                  <a:rPr lang="fr-FR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fr-FR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fr-FR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CA05061F-DAAB-9A4F-9EAB-C7D6DD749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00" y="548640"/>
                <a:ext cx="7432646" cy="5492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arme 10">
            <a:extLst>
              <a:ext uri="{FF2B5EF4-FFF2-40B4-BE49-F238E27FC236}">
                <a16:creationId xmlns:a16="http://schemas.microsoft.com/office/drawing/2014/main" id="{7619F65B-CE29-9F40-9242-DB60C895EE5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FFF5E-D820-014D-9677-A80AD086DD23}"/>
              </a:ext>
            </a:extLst>
          </p:cNvPr>
          <p:cNvSpPr/>
          <p:nvPr/>
        </p:nvSpPr>
        <p:spPr>
          <a:xfrm>
            <a:off x="210063" y="185146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5AF12-E71A-7E4B-8453-A38DE0EEEB5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6E9-89F8-F34E-99B7-9DF080E0FD7E}"/>
              </a:ext>
            </a:extLst>
          </p:cNvPr>
          <p:cNvSpPr/>
          <p:nvPr/>
        </p:nvSpPr>
        <p:spPr>
          <a:xfrm>
            <a:off x="2152800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BFD73F-4C46-094D-860D-3F6675ABBE92}"/>
              </a:ext>
            </a:extLst>
          </p:cNvPr>
          <p:cNvSpPr/>
          <p:nvPr/>
        </p:nvSpPr>
        <p:spPr>
          <a:xfrm>
            <a:off x="2152800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2476BED0-151C-B540-AFCB-8619C50C98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33BAF-8502-E141-B48F-A811C86E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8" y="1601488"/>
            <a:ext cx="10437307" cy="2947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+mj-lt"/>
              </a:rPr>
              <a:t>	Sur une tablette de chocolat de 200 g, on peut lire « 62,5 % de cacao ».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	</a:t>
            </a:r>
            <a:r>
              <a:rPr lang="fr-FR" sz="4400" b="1" dirty="0">
                <a:latin typeface="+mj-lt"/>
              </a:rPr>
              <a:t>Calculer la masse de cacao contenu dans cette tablette.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8A879-14B8-C341-8492-1C2A58326417}"/>
              </a:ext>
            </a:extLst>
          </p:cNvPr>
          <p:cNvSpPr/>
          <p:nvPr/>
        </p:nvSpPr>
        <p:spPr>
          <a:xfrm>
            <a:off x="2152800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EC5A0-1369-284C-8C7D-A6BBCEAAA914}"/>
              </a:ext>
            </a:extLst>
          </p:cNvPr>
          <p:cNvSpPr/>
          <p:nvPr/>
        </p:nvSpPr>
        <p:spPr>
          <a:xfrm>
            <a:off x="2152800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arme 13">
            <a:extLst>
              <a:ext uri="{FF2B5EF4-FFF2-40B4-BE49-F238E27FC236}">
                <a16:creationId xmlns:a16="http://schemas.microsoft.com/office/drawing/2014/main" id="{F1786F3B-E91F-3E4B-B548-E9C472D7E0A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8227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85F7592-7C40-9245-8689-A4044AC82532}"/>
              </a:ext>
            </a:extLst>
          </p:cNvPr>
          <p:cNvSpPr txBox="1">
            <a:spLocks/>
          </p:cNvSpPr>
          <p:nvPr/>
        </p:nvSpPr>
        <p:spPr>
          <a:xfrm>
            <a:off x="1301718" y="797206"/>
            <a:ext cx="9134810" cy="5258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>
                <a:latin typeface="+mj-lt"/>
                <a:cs typeface="Arial" panose="020B0604020202020204" pitchFamily="34" charset="0"/>
              </a:rPr>
              <a:t>	J’ai 200 €, il me manque 12 € pour pouvoir payer la location de 4 vélos électriques.</a:t>
            </a:r>
          </a:p>
          <a:p>
            <a:pPr marL="0" indent="0">
              <a:buNone/>
            </a:pPr>
            <a:r>
              <a:rPr lang="fr-FR" sz="4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4000" dirty="0">
                <a:latin typeface="+mj-lt"/>
                <a:cs typeface="Arial" panose="020B0604020202020204" pitchFamily="34" charset="0"/>
              </a:rPr>
              <a:t>	</a:t>
            </a:r>
            <a:r>
              <a:rPr lang="fr-FR" sz="4000" b="1" dirty="0">
                <a:latin typeface="+mj-lt"/>
                <a:cs typeface="Arial" panose="020B0604020202020204" pitchFamily="34" charset="0"/>
              </a:rPr>
              <a:t>Quel est le prix de la location d’un vélo électrique ?</a:t>
            </a:r>
            <a:endParaRPr lang="fr-FR" sz="40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FD551-1DF3-D347-80BF-24CCC0CB0AE5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474D7-6733-0844-B7EE-D511839E3E2B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076DA692-9DC8-5D4D-93B1-DB7D8B21B1D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7698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FA418B69-6F88-8F4E-B1C4-6C56964ED9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43" y="1435111"/>
                <a:ext cx="10142759" cy="50104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5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sz="5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fr-FR" sz="5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5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(10</m:t>
                                  </m:r>
                                </m:e>
                                <m:sup>
                                  <m:r>
                                    <a:rPr lang="fr-FR" sz="5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5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5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fr-F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fr-FR" sz="3200" dirty="0">
                    <a:latin typeface="+mj-lt"/>
                    <a:cs typeface="Arial" panose="020B0604020202020204" pitchFamily="34" charset="0"/>
                  </a:rPr>
                  <a:t>Donner le résultat sous forme de puissance de 10.</a:t>
                </a:r>
                <a:endParaRPr lang="fr-FR" sz="3200" b="1" baseline="300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FA418B69-6F88-8F4E-B1C4-6C56964ED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3" y="1435111"/>
                <a:ext cx="10142759" cy="5010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FA58EDB-D955-3448-BDDF-FE2C64BE94CF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E5420A-7487-BE42-8A94-6E4867867C04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arme 15">
            <a:extLst>
              <a:ext uri="{FF2B5EF4-FFF2-40B4-BE49-F238E27FC236}">
                <a16:creationId xmlns:a16="http://schemas.microsoft.com/office/drawing/2014/main" id="{91288C71-4E64-0241-B597-023A18D157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85148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FD15664-78FC-CB4E-933C-7D15D163B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2880" y="1672585"/>
                <a:ext cx="8472486" cy="33749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5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5 </m:t>
                          </m:r>
                        </m:den>
                      </m:f>
                    </m:oMath>
                  </m:oMathPara>
                </a14:m>
                <a:endParaRPr lang="fr-FR" sz="5400" b="1" dirty="0"/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FD15664-78FC-CB4E-933C-7D15D163B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80" y="1672585"/>
                <a:ext cx="8472486" cy="33749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455D333-9FC8-1C48-8A14-BBF87702A092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50FB4A-3B6E-BF44-9F06-7C3BAACBEDE8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A30B2B-A57C-FE4B-89F2-8B348F234C2B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E40C64-EA56-2747-B045-FEDD05B00F91}"/>
              </a:ext>
            </a:extLst>
          </p:cNvPr>
          <p:cNvSpPr txBox="1"/>
          <p:nvPr/>
        </p:nvSpPr>
        <p:spPr>
          <a:xfrm>
            <a:off x="1688123" y="5138498"/>
            <a:ext cx="848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Donner le résultat sous forme décimale.</a:t>
            </a:r>
          </a:p>
        </p:txBody>
      </p: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768415" y="-52938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00B0F0"/>
                </a:solidFill>
              </a:rPr>
              <a:t>CONSIGNES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14468BF-0ECE-2044-A461-CA9AF5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25 questions va être projetée.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il faudra répondre dans la case correspondante du document réponse.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les 20 premières questions. Les cinq dernières serviront à départager.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6F51089D-5623-584D-A866-BB1FB2421E4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BE2ECEE-E478-2449-97F9-AACA8DEB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551" y="463519"/>
            <a:ext cx="8019143" cy="60869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Sur une classe de 24 élèves, 3 élèves ont eu 15/20. </a:t>
            </a:r>
          </a:p>
          <a:p>
            <a:pPr marL="0" indent="0">
              <a:buNone/>
            </a:pPr>
            <a:endParaRPr lang="fr-FR" sz="4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fr-FR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Calculer le pourcentage que représente ces élèves dans la classe.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96E2C-C1F2-564A-ABE2-9DFCC86EDCB8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41C60-8822-6248-BF12-2C3F579EE60A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47F501F6-A7E5-1340-BDE8-58A0E86D3C2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A838CAE-C7E3-524E-A514-5C782353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56" y="1111721"/>
            <a:ext cx="10677742" cy="5086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Un saumon remonte chaque jour 12	km de rivière. Chaque nuit, le courant le fait redescendre de 4 km.</a:t>
            </a:r>
          </a:p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S’il part lundi en début de matinée, </a:t>
            </a:r>
            <a:r>
              <a:rPr lang="fr-FR" sz="4400" b="1" dirty="0">
                <a:latin typeface="+mj-lt"/>
                <a:cs typeface="Arial" panose="020B0604020202020204" pitchFamily="34" charset="0"/>
              </a:rPr>
              <a:t>de combien de kilomètres </a:t>
            </a:r>
            <a:r>
              <a:rPr lang="fr-FR" sz="4400" b="1" dirty="0" err="1">
                <a:latin typeface="+mj-lt"/>
                <a:cs typeface="Arial" panose="020B0604020202020204" pitchFamily="34" charset="0"/>
              </a:rPr>
              <a:t>a-t-il</a:t>
            </a:r>
            <a:r>
              <a:rPr lang="fr-FR" sz="4400" b="1" dirty="0">
                <a:latin typeface="+mj-lt"/>
                <a:cs typeface="Arial" panose="020B0604020202020204" pitchFamily="34" charset="0"/>
              </a:rPr>
              <a:t> avancé le vendredi en fin de journée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6D471-CE6B-8940-8A10-9DB5FBC47405}"/>
              </a:ext>
            </a:extLst>
          </p:cNvPr>
          <p:cNvSpPr/>
          <p:nvPr/>
        </p:nvSpPr>
        <p:spPr>
          <a:xfrm>
            <a:off x="2152800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591229-A968-FE4B-8CB5-E0B12420D88F}"/>
              </a:ext>
            </a:extLst>
          </p:cNvPr>
          <p:cNvSpPr/>
          <p:nvPr/>
        </p:nvSpPr>
        <p:spPr>
          <a:xfrm>
            <a:off x="2152800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96A91F5-920B-2248-8405-D625FFB079E1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467" y="1129337"/>
            <a:ext cx="11470637" cy="43151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			Un sac contient 100 billes de différentes couleurs. Il y a 15 billes rouges et 35 billes vertes. On tire une bille au hasard.</a:t>
            </a:r>
          </a:p>
          <a:p>
            <a:pPr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Quelle est la probabilité de tirer une bille qui n’est ni rouge ni verte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A2425-A0F3-E74E-B9E9-E50280D8E5A5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5D58F-9237-C84F-8670-7B3BC596942B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D8D1CBF-753C-6A4A-8454-27100A08FD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" y="1735153"/>
            <a:ext cx="10988298" cy="45722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</a:t>
            </a:r>
            <a:endParaRPr lang="fr-FR" sz="4400" b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5F633F0-4204-AB45-8DB2-FE6160743815}"/>
                  </a:ext>
                </a:extLst>
              </p:cNvPr>
              <p:cNvSpPr txBox="1"/>
              <p:nvPr/>
            </p:nvSpPr>
            <p:spPr>
              <a:xfrm>
                <a:off x="717089" y="1951732"/>
                <a:ext cx="954305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	Quelle est l’ordonnée du point A d’abscisse 3 situé sur la courbe représentative de la fonction </a:t>
                </a:r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définie par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? </a:t>
                </a:r>
                <a:endParaRPr lang="fr-FR" sz="54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5F633F0-4204-AB45-8DB2-FE6160743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9" y="1951732"/>
                <a:ext cx="9543055" cy="2800767"/>
              </a:xfrm>
              <a:prstGeom prst="rect">
                <a:avLst/>
              </a:prstGeom>
              <a:blipFill>
                <a:blip r:embed="rId2"/>
                <a:stretch>
                  <a:fillRect l="-2523" t="-4072" r="-797" b="-95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C6570BA-7F94-9F49-BE9C-FD4FAAEC0FAC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73585086-7965-4F48-876A-1769468770FD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7698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39600" y="3600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46" y="2110114"/>
            <a:ext cx="9844039" cy="3674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</a:t>
            </a:r>
            <a:endParaRPr lang="fr-FR" sz="4000" b="1" dirty="0">
              <a:latin typeface="Cambria" panose="0204050305040603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474CEF-FD34-1048-93EA-28B1264B1A3D}"/>
              </a:ext>
            </a:extLst>
          </p:cNvPr>
          <p:cNvSpPr txBox="1"/>
          <p:nvPr/>
        </p:nvSpPr>
        <p:spPr>
          <a:xfrm>
            <a:off x="218227" y="1359439"/>
            <a:ext cx="11234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	Une barquette de fraises coûte 5 euros. Pour 2 barquettes achetées, la 3</a:t>
            </a:r>
            <a:r>
              <a:rPr lang="fr-FR" sz="4400" baseline="30000" dirty="0"/>
              <a:t>ème</a:t>
            </a:r>
            <a:r>
              <a:rPr lang="fr-FR" sz="4400" dirty="0"/>
              <a:t> est gratuite. </a:t>
            </a:r>
          </a:p>
          <a:p>
            <a:endParaRPr lang="fr-FR" sz="4400" dirty="0"/>
          </a:p>
          <a:p>
            <a:r>
              <a:rPr lang="fr-FR" sz="4400" dirty="0"/>
              <a:t>	</a:t>
            </a:r>
            <a:r>
              <a:rPr lang="fr-FR" sz="4400" b="1" dirty="0"/>
              <a:t>Combien vais-je payer si je prends 7 barquettes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7EF8FB-AA34-B643-A052-BC9A02558882}"/>
              </a:ext>
            </a:extLst>
          </p:cNvPr>
          <p:cNvSpPr/>
          <p:nvPr/>
        </p:nvSpPr>
        <p:spPr>
          <a:xfrm>
            <a:off x="2151049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FDB4AD8-4EAB-394D-99C2-92F2848B9564}"/>
                  </a:ext>
                </a:extLst>
              </p:cNvPr>
              <p:cNvSpPr txBox="1"/>
              <p:nvPr/>
            </p:nvSpPr>
            <p:spPr>
              <a:xfrm>
                <a:off x="1411807" y="2212989"/>
                <a:ext cx="891112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	Calculer l’abscisse du point A d’ordonnée 300 appartenant à la droite d’équation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+200</m:t>
                    </m:r>
                  </m:oMath>
                </a14:m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4400" dirty="0">
                    <a:latin typeface="+mj-lt"/>
                    <a:cs typeface="Arial" panose="020B0604020202020204" pitchFamily="34" charset="0"/>
                  </a:rPr>
                  <a:t>? </a:t>
                </a:r>
                <a:endParaRPr lang="fr-FR" sz="54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FDB4AD8-4EAB-394D-99C2-92F2848B9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07" y="2212989"/>
                <a:ext cx="8911129" cy="2123658"/>
              </a:xfrm>
              <a:prstGeom prst="rect">
                <a:avLst/>
              </a:prstGeom>
              <a:blipFill>
                <a:blip r:embed="rId2"/>
                <a:stretch>
                  <a:fillRect l="-2703" t="-5357" r="-2987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arme 11">
            <a:extLst>
              <a:ext uri="{FF2B5EF4-FFF2-40B4-BE49-F238E27FC236}">
                <a16:creationId xmlns:a16="http://schemas.microsoft.com/office/drawing/2014/main" id="{941C6463-7912-CC49-83D5-B3F51A5A151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-37903" y="-3711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2A1224-EE59-EB4E-B0EA-D9738F28FFCC}"/>
              </a:ext>
            </a:extLst>
          </p:cNvPr>
          <p:cNvSpPr txBox="1"/>
          <p:nvPr/>
        </p:nvSpPr>
        <p:spPr>
          <a:xfrm>
            <a:off x="830285" y="-3248285"/>
            <a:ext cx="8571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	Calculer  l’abscisse du point d’ordonnée 300 appartenant à la droite d’équation 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fr-F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CC7DD-0C9D-0841-96AD-8A9417CE5CCD}"/>
              </a:ext>
            </a:extLst>
          </p:cNvPr>
          <p:cNvSpPr/>
          <p:nvPr/>
        </p:nvSpPr>
        <p:spPr>
          <a:xfrm>
            <a:off x="2151049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F1CAD899-2228-4549-ACE3-5348D60CF3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01517" y="17111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41084" y="-38047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23" y="878821"/>
            <a:ext cx="9701091" cy="40730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 </a:t>
            </a:r>
          </a:p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</a:t>
            </a:r>
            <a:endParaRPr lang="fr-FR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456A17-267F-F549-AC53-26409720E011}"/>
              </a:ext>
            </a:extLst>
          </p:cNvPr>
          <p:cNvSpPr txBox="1"/>
          <p:nvPr/>
        </p:nvSpPr>
        <p:spPr>
          <a:xfrm>
            <a:off x="813575" y="996112"/>
            <a:ext cx="97388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	Un sac opaque contient dix jetons numérotés de 0 à 9. On tire au hasard un jeton et on note son numéro.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/>
              <a:t>	Quelle est la probabilité de l’évènement E : « obtenir un nombre pair supérieur à 3 »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1D0907-32EF-3D41-8193-700F54A930BD}"/>
              </a:ext>
            </a:extLst>
          </p:cNvPr>
          <p:cNvSpPr/>
          <p:nvPr/>
        </p:nvSpPr>
        <p:spPr>
          <a:xfrm>
            <a:off x="2151049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0D939564-4D24-C447-A00A-538325D6F9AC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-37901" y="3732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5" y="2231755"/>
            <a:ext cx="9541002" cy="37988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8000" dirty="0">
                <a:latin typeface="Cambria" panose="02040503050406030204" pitchFamily="18" charset="0"/>
              </a:rPr>
              <a:t>	</a:t>
            </a:r>
            <a:endParaRPr lang="fr-FR" sz="8000" b="1" dirty="0">
              <a:latin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D71795-5D65-BE4F-A485-51BD40177506}"/>
              </a:ext>
            </a:extLst>
          </p:cNvPr>
          <p:cNvSpPr/>
          <p:nvPr/>
        </p:nvSpPr>
        <p:spPr>
          <a:xfrm>
            <a:off x="2151049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4C6D15-6CA0-2249-BDFE-C444E55B27E1}"/>
              </a:ext>
            </a:extLst>
          </p:cNvPr>
          <p:cNvSpPr txBox="1"/>
          <p:nvPr/>
        </p:nvSpPr>
        <p:spPr>
          <a:xfrm>
            <a:off x="417133" y="260713"/>
            <a:ext cx="1012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	Quel est le prix de la calculatrice ?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F9D0B395-9313-DA40-B861-45591BD1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5" y="96683"/>
            <a:ext cx="1727200" cy="889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37AE207-2FED-9C4D-B2A4-72D69C056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55" y="1149713"/>
            <a:ext cx="7455370" cy="5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77E71C73-6D1B-F945-80D3-9F142E1913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2BA110F3-433C-324F-8E4C-7E9E113674D2}"/>
                  </a:ext>
                </a:extLst>
              </p:cNvPr>
              <p:cNvSpPr>
                <a:spLocks noGrp="1" noChangeAspect="1"/>
              </p:cNvSpPr>
              <p:nvPr>
                <p:ph idx="1"/>
              </p:nvPr>
            </p:nvSpPr>
            <p:spPr>
              <a:xfrm>
                <a:off x="1132114" y="863125"/>
                <a:ext cx="9285456" cy="51840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fr-FR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×100−3×10+5</m:t>
                      </m:r>
                    </m:oMath>
                  </m:oMathPara>
                </a14:m>
                <a:endParaRPr lang="fr-FR" sz="5400" dirty="0">
                  <a:solidFill>
                    <a:schemeClr val="tx1"/>
                  </a:solidFill>
                  <a:latin typeface="Trebuchet MS" panose="020B070302020209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2BA110F3-433C-324F-8E4C-7E9E11367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114" y="863125"/>
                <a:ext cx="9285456" cy="5184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92DB0BC0-5BA1-1045-8976-59D99CC59206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rgbClr val="FF0000"/>
                </a:solidFill>
              </a:rPr>
              <a:t>Calculer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25B2B-4437-4245-8FBD-2F3E642D9968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69F8A2B1-BEB0-0A49-9C66-B12CB35420C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9F9ECA0E-A32A-6342-B322-69DECB053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2800" y="548640"/>
                <a:ext cx="7432646" cy="5492722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44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Résoudre l’équation </a:t>
                </a:r>
              </a:p>
              <a:p>
                <a:pPr marL="0" indent="0" algn="ctr">
                  <a:buNone/>
                </a:pPr>
                <a:endParaRPr lang="fr-FR" sz="44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+5=</m:t>
                    </m:r>
                  </m:oMath>
                </a14:m>
                <a:r>
                  <a:rPr lang="fr-FR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fr-FR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395</m:t>
                    </m:r>
                  </m:oMath>
                </a14:m>
                <a:endParaRPr lang="fr-FR" sz="5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9F9ECA0E-A32A-6342-B322-69DECB053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800" y="548640"/>
                <a:ext cx="7432646" cy="5492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814ED281-B47F-324D-AEF6-302C6BCD93E1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D1B9B3C3-AFD2-C04F-A684-0B1A7B759C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CD7D239A-5F09-AE4A-8DD2-743A50119E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9429" y="1590392"/>
                <a:ext cx="7765142" cy="34317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5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4400" dirty="0">
                    <a:latin typeface="+mj-lt"/>
                    <a:cs typeface="Times New Roman" panose="02020603050405020304" pitchFamily="18" charset="0"/>
                  </a:rPr>
                  <a:t> la fonction définie par </a:t>
                </a:r>
                <a:endParaRPr lang="fr-FR" sz="44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5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−10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5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+8.</m:t>
                      </m:r>
                    </m:oMath>
                  </m:oMathPara>
                </a14:m>
                <a:endParaRPr lang="fr-FR" sz="54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fr-FR" sz="4400" i="1" dirty="0">
                    <a:latin typeface="+mj-lt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 algn="ctr">
                  <a:buNone/>
                </a:pPr>
                <a:r>
                  <a:rPr lang="fr-FR" sz="4400" b="1" dirty="0">
                    <a:latin typeface="+mj-lt"/>
                    <a:cs typeface="Times New Roman" panose="02020603050405020304" pitchFamily="18" charset="0"/>
                  </a:rPr>
                  <a:t>Calculer la valeur de </a:t>
                </a:r>
                <a:r>
                  <a:rPr lang="fr-FR" sz="4400" b="1" i="1" dirty="0">
                    <a:latin typeface="+mj-lt"/>
                    <a:cs typeface="Times New Roman" panose="02020603050405020304" pitchFamily="18" charset="0"/>
                  </a:rPr>
                  <a:t>f </a:t>
                </a:r>
                <a:r>
                  <a:rPr lang="fr-FR" sz="4400" b="1" dirty="0">
                    <a:latin typeface="+mj-lt"/>
                    <a:cs typeface="Times New Roman" panose="02020603050405020304" pitchFamily="18" charset="0"/>
                  </a:rPr>
                  <a:t>(5)</a:t>
                </a:r>
                <a:r>
                  <a:rPr lang="fr-FR" sz="4400" b="1" i="1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CD7D239A-5F09-AE4A-8DD2-743A50119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1590392"/>
                <a:ext cx="7765142" cy="3431753"/>
              </a:xfrm>
              <a:prstGeom prst="rect">
                <a:avLst/>
              </a:prstGeom>
              <a:blipFill>
                <a:blip r:embed="rId2"/>
                <a:stretch>
                  <a:fillRect l="-1142" t="-369" r="-3426" b="-5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55D3606-D980-4F41-9B39-22322B96B39D}"/>
              </a:ext>
            </a:extLst>
          </p:cNvPr>
          <p:cNvSpPr>
            <a:spLocks noChangeAspect="1"/>
          </p:cNvSpPr>
          <p:nvPr/>
        </p:nvSpPr>
        <p:spPr>
          <a:xfrm>
            <a:off x="2152800" y="6198377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F41C7-4C15-9E47-A4BB-6D8090CD58F0}"/>
              </a:ext>
            </a:extLst>
          </p:cNvPr>
          <p:cNvSpPr>
            <a:spLocks noChangeAspect="1"/>
          </p:cNvSpPr>
          <p:nvPr/>
        </p:nvSpPr>
        <p:spPr>
          <a:xfrm>
            <a:off x="2152800" y="6398424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FCA1544-F523-8749-B2B1-22632E3E7A23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A78921B4-8415-3F48-B8CB-DE2207BA28F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CB386-CEEB-5A43-AEF3-24B6F368C270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6F8D1-47E8-CE48-BEA9-6922EAB49890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6FBC595-797F-4C49-8B22-52B0A471762B}"/>
              </a:ext>
            </a:extLst>
          </p:cNvPr>
          <p:cNvSpPr txBox="1">
            <a:spLocks/>
          </p:cNvSpPr>
          <p:nvPr/>
        </p:nvSpPr>
        <p:spPr>
          <a:xfrm>
            <a:off x="1199441" y="913105"/>
            <a:ext cx="9339363" cy="501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>
                <a:latin typeface="+mj-lt"/>
              </a:rPr>
              <a:t>	Dans un bus scolaire, il y a 24 filles et 16 garçons. 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	</a:t>
            </a:r>
            <a:r>
              <a:rPr lang="fr-FR" sz="4400" b="1" dirty="0">
                <a:latin typeface="+mj-lt"/>
              </a:rPr>
              <a:t>Quel est le pourcentage de filles dans le bus ? </a:t>
            </a:r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9F3F32CA-E6F7-1B45-B873-D9BC62416EF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649A808-E4DA-224A-9047-5CA478A21F54}"/>
              </a:ext>
            </a:extLst>
          </p:cNvPr>
          <p:cNvSpPr txBox="1">
            <a:spLocks/>
          </p:cNvSpPr>
          <p:nvPr/>
        </p:nvSpPr>
        <p:spPr>
          <a:xfrm>
            <a:off x="1065391" y="1797803"/>
            <a:ext cx="9607463" cy="372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Quelle est la valeur manquante dans cette suite de nombres ?</a:t>
            </a:r>
          </a:p>
          <a:p>
            <a:pPr marL="0" indent="0" algn="ctr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fr-FR" sz="4400" dirty="0">
                <a:latin typeface="+mj-lt"/>
                <a:cs typeface="Arial" panose="020B0604020202020204" pitchFamily="34" charset="0"/>
              </a:rPr>
              <a:t>19,5  ;  16  ;  12,5  ; 	9  ;  …  ;	 2 </a:t>
            </a:r>
            <a:endParaRPr lang="fr-FR" sz="4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8EE2E9-B9C9-514E-80F2-DC2227778A61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0C288B-3BFD-6246-82E0-B741EE75A8FD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61B3A-D0AE-3C44-A54F-9C2C59B5DE47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arme 7">
            <a:extLst>
              <a:ext uri="{FF2B5EF4-FFF2-40B4-BE49-F238E27FC236}">
                <a16:creationId xmlns:a16="http://schemas.microsoft.com/office/drawing/2014/main" id="{416AE7C8-1CD5-294F-AB03-D484E321DB8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BA7286-E5B8-3849-A06F-9C97350E2044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096891-8578-C44B-8674-23E01E4DA099}"/>
              </a:ext>
            </a:extLst>
          </p:cNvPr>
          <p:cNvSpPr txBox="1"/>
          <p:nvPr/>
        </p:nvSpPr>
        <p:spPr>
          <a:xfrm>
            <a:off x="1080480" y="1008849"/>
            <a:ext cx="95772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+mj-lt"/>
                <a:cs typeface="Arial" panose="020B0604020202020204" pitchFamily="34" charset="0"/>
              </a:rPr>
              <a:t>	Une bouteille de sirop d’un litre coûte 2,80 € et permet de préparer 20 cocktails de fruits. </a:t>
            </a:r>
          </a:p>
          <a:p>
            <a:endParaRPr lang="fr-FR" sz="4400" dirty="0">
              <a:latin typeface="+mj-lt"/>
              <a:cs typeface="Arial" panose="020B0604020202020204" pitchFamily="34" charset="0"/>
            </a:endParaRPr>
          </a:p>
          <a:p>
            <a:r>
              <a:rPr lang="fr-FR" sz="4400" b="1" dirty="0">
                <a:latin typeface="+mj-lt"/>
                <a:cs typeface="Arial" panose="020B0604020202020204" pitchFamily="34" charset="0"/>
              </a:rPr>
              <a:t>	Combien de litres de sirop faut-il prévoir pour réaliser 50 cocktails de fruits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2EC62-825E-024E-A987-108F194F690F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9C668-ECF0-1D42-A1E5-8B79230861A3}"/>
              </a:ext>
            </a:extLst>
          </p:cNvPr>
          <p:cNvSpPr/>
          <p:nvPr/>
        </p:nvSpPr>
        <p:spPr>
          <a:xfrm>
            <a:off x="2152800" y="6441456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3F4097C-5212-044A-B598-A8423DDE1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1" y="2001386"/>
            <a:ext cx="3679903" cy="3448164"/>
          </a:xfrm>
          <a:prstGeom prst="rect">
            <a:avLst/>
          </a:prstGeom>
          <a:noFill/>
        </p:spPr>
      </p:pic>
      <p:sp>
        <p:nvSpPr>
          <p:cNvPr id="6" name="Larme 5">
            <a:extLst>
              <a:ext uri="{FF2B5EF4-FFF2-40B4-BE49-F238E27FC236}">
                <a16:creationId xmlns:a16="http://schemas.microsoft.com/office/drawing/2014/main" id="{51CAA9AD-F819-F24D-8FFF-15342D9868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2152800" y="6241409"/>
            <a:ext cx="7432646" cy="109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1E3A554-0C20-EE40-85E7-E0D51C412529}"/>
              </a:ext>
            </a:extLst>
          </p:cNvPr>
          <p:cNvSpPr txBox="1">
            <a:spLocks/>
          </p:cNvSpPr>
          <p:nvPr/>
        </p:nvSpPr>
        <p:spPr>
          <a:xfrm>
            <a:off x="292571" y="843244"/>
            <a:ext cx="10454562" cy="521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b="1" dirty="0">
                <a:latin typeface="+mj-lt"/>
                <a:cs typeface="Arial" panose="020B0604020202020204" pitchFamily="34" charset="0"/>
              </a:rPr>
              <a:t>	Quelle est la probabilité d’avoir un nombre impair sur ce dé à 12 faces? </a:t>
            </a:r>
          </a:p>
          <a:p>
            <a:pPr marL="0" indent="0" algn="ctr">
              <a:buNone/>
            </a:pPr>
            <a:endParaRPr lang="fr-FR" sz="4400" b="1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000" dirty="0">
                <a:latin typeface="+mj-lt"/>
                <a:cs typeface="Arial" panose="020B0604020202020204" pitchFamily="34" charset="0"/>
              </a:rPr>
              <a:t>		Donner le résultat sous forme décimale.</a:t>
            </a:r>
            <a:endParaRPr lang="fr-FR" sz="40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AECC77-985D-FD45-9F3F-D05C452EC122}"/>
              </a:ext>
            </a:extLst>
          </p:cNvPr>
          <p:cNvSpPr/>
          <p:nvPr/>
        </p:nvSpPr>
        <p:spPr>
          <a:xfrm>
            <a:off x="39600" y="36000"/>
            <a:ext cx="1224116" cy="12241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5986</TotalTime>
  <Words>784</Words>
  <Application>Microsoft Macintosh PowerPoint</Application>
  <PresentationFormat>Grand écran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Times New Roman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Robert robert</cp:lastModifiedBy>
  <cp:revision>262</cp:revision>
  <dcterms:created xsi:type="dcterms:W3CDTF">2020-11-27T01:03:48Z</dcterms:created>
  <dcterms:modified xsi:type="dcterms:W3CDTF">2023-03-05T10:12:17Z</dcterms:modified>
</cp:coreProperties>
</file>