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3" saveSubsetFonts="1">
  <p:sldMasterIdLst>
    <p:sldMasterId id="2147483660" r:id="rId1"/>
  </p:sldMasterIdLst>
  <p:notesMasterIdLst>
    <p:notesMasterId r:id="rId30"/>
  </p:notesMasterIdLst>
  <p:sldIdLst>
    <p:sldId id="257" r:id="rId2"/>
    <p:sldId id="258" r:id="rId3"/>
    <p:sldId id="268" r:id="rId4"/>
    <p:sldId id="269" r:id="rId5"/>
    <p:sldId id="266" r:id="rId6"/>
    <p:sldId id="259" r:id="rId7"/>
    <p:sldId id="260" r:id="rId8"/>
    <p:sldId id="261" r:id="rId9"/>
    <p:sldId id="270" r:id="rId10"/>
    <p:sldId id="272" r:id="rId11"/>
    <p:sldId id="273" r:id="rId12"/>
    <p:sldId id="274" r:id="rId13"/>
    <p:sldId id="275" r:id="rId14"/>
    <p:sldId id="279" r:id="rId15"/>
    <p:sldId id="280" r:id="rId16"/>
    <p:sldId id="281" r:id="rId17"/>
    <p:sldId id="283" r:id="rId18"/>
    <p:sldId id="284" r:id="rId19"/>
    <p:sldId id="286" r:id="rId20"/>
    <p:sldId id="285" r:id="rId21"/>
    <p:sldId id="288" r:id="rId22"/>
    <p:sldId id="289" r:id="rId23"/>
    <p:sldId id="295" r:id="rId24"/>
    <p:sldId id="291" r:id="rId25"/>
    <p:sldId id="292" r:id="rId26"/>
    <p:sldId id="293" r:id="rId27"/>
    <p:sldId id="294" r:id="rId28"/>
    <p:sldId id="290" r:id="rId2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Style moyen 3 - Accentuation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326" autoAdjust="0"/>
    <p:restoredTop sz="97392"/>
  </p:normalViewPr>
  <p:slideViewPr>
    <p:cSldViewPr snapToGrid="0">
      <p:cViewPr varScale="1">
        <p:scale>
          <a:sx n="138" d="100"/>
          <a:sy n="138" d="100"/>
        </p:scale>
        <p:origin x="192" y="14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FE4627-1144-FF4E-9B90-3D14C901BFA8}" type="datetimeFigureOut">
              <a:rPr lang="fr-FR" smtClean="0"/>
              <a:t>21/01/2023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ED8B5B-7149-E142-9176-7FB800F543F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260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CF541-0042-415A-89B6-7BAB3913DF13}" type="datetimeFigureOut">
              <a:rPr lang="fr-FR" smtClean="0"/>
              <a:t>21/01/2023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705B5-404A-4835-AA38-FB70F53C3A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7112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CF541-0042-415A-89B6-7BAB3913DF13}" type="datetimeFigureOut">
              <a:rPr lang="fr-FR" smtClean="0"/>
              <a:t>21/01/2023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705B5-404A-4835-AA38-FB70F53C3A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2558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CF541-0042-415A-89B6-7BAB3913DF13}" type="datetimeFigureOut">
              <a:rPr lang="fr-FR" smtClean="0"/>
              <a:t>21/01/2023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705B5-404A-4835-AA38-FB70F53C3A79}" type="slidenum">
              <a:rPr lang="fr-FR" smtClean="0"/>
              <a:t>‹N°›</a:t>
            </a:fld>
            <a:endParaRPr lang="fr-F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749944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CF541-0042-415A-89B6-7BAB3913DF13}" type="datetimeFigureOut">
              <a:rPr lang="fr-FR" smtClean="0"/>
              <a:t>21/01/2023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705B5-404A-4835-AA38-FB70F53C3A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93997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CF541-0042-415A-89B6-7BAB3913DF13}" type="datetimeFigureOut">
              <a:rPr lang="fr-FR" smtClean="0"/>
              <a:t>21/01/2023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705B5-404A-4835-AA38-FB70F53C3A79}" type="slidenum">
              <a:rPr lang="fr-FR" smtClean="0"/>
              <a:t>‹N°›</a:t>
            </a:fld>
            <a:endParaRPr lang="fr-F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454728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CF541-0042-415A-89B6-7BAB3913DF13}" type="datetimeFigureOut">
              <a:rPr lang="fr-FR" smtClean="0"/>
              <a:t>21/01/2023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705B5-404A-4835-AA38-FB70F53C3A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0371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CF541-0042-415A-89B6-7BAB3913DF13}" type="datetimeFigureOut">
              <a:rPr lang="fr-FR" smtClean="0"/>
              <a:t>21/01/2023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705B5-404A-4835-AA38-FB70F53C3A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22140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CF541-0042-415A-89B6-7BAB3913DF13}" type="datetimeFigureOut">
              <a:rPr lang="fr-FR" smtClean="0"/>
              <a:t>21/01/2023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705B5-404A-4835-AA38-FB70F53C3A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0420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CF541-0042-415A-89B6-7BAB3913DF13}" type="datetimeFigureOut">
              <a:rPr lang="fr-FR" smtClean="0"/>
              <a:t>21/01/2023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705B5-404A-4835-AA38-FB70F53C3A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8967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CF541-0042-415A-89B6-7BAB3913DF13}" type="datetimeFigureOut">
              <a:rPr lang="fr-FR" smtClean="0"/>
              <a:t>21/01/2023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705B5-404A-4835-AA38-FB70F53C3A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3887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CF541-0042-415A-89B6-7BAB3913DF13}" type="datetimeFigureOut">
              <a:rPr lang="fr-FR" smtClean="0"/>
              <a:t>21/01/2023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705B5-404A-4835-AA38-FB70F53C3A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5657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CF541-0042-415A-89B6-7BAB3913DF13}" type="datetimeFigureOut">
              <a:rPr lang="fr-FR" smtClean="0"/>
              <a:t>21/01/2023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705B5-404A-4835-AA38-FB70F53C3A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4718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CF541-0042-415A-89B6-7BAB3913DF13}" type="datetimeFigureOut">
              <a:rPr lang="fr-FR" smtClean="0"/>
              <a:t>21/01/2023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705B5-404A-4835-AA38-FB70F53C3A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2395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CF541-0042-415A-89B6-7BAB3913DF13}" type="datetimeFigureOut">
              <a:rPr lang="fr-FR" smtClean="0"/>
              <a:t>21/01/2023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705B5-404A-4835-AA38-FB70F53C3A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5379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CF541-0042-415A-89B6-7BAB3913DF13}" type="datetimeFigureOut">
              <a:rPr lang="fr-FR" smtClean="0"/>
              <a:t>21/01/2023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705B5-404A-4835-AA38-FB70F53C3A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3844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CF541-0042-415A-89B6-7BAB3913DF13}" type="datetimeFigureOut">
              <a:rPr lang="fr-FR" smtClean="0"/>
              <a:t>21/01/2023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705B5-404A-4835-AA38-FB70F53C3A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4398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8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1CF541-0042-415A-89B6-7BAB3913DF13}" type="datetimeFigureOut">
              <a:rPr lang="fr-FR" smtClean="0"/>
              <a:t>21/01/2023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93705B5-404A-4835-AA38-FB70F53C3A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2071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oneTexte 21">
            <a:extLst>
              <a:ext uri="{FF2B5EF4-FFF2-40B4-BE49-F238E27FC236}">
                <a16:creationId xmlns:a16="http://schemas.microsoft.com/office/drawing/2014/main" id="{35EBD7FF-95F4-734D-A77A-2C9A93DFCD8D}"/>
              </a:ext>
            </a:extLst>
          </p:cNvPr>
          <p:cNvSpPr txBox="1"/>
          <p:nvPr/>
        </p:nvSpPr>
        <p:spPr>
          <a:xfrm>
            <a:off x="8019765" y="655073"/>
            <a:ext cx="26313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solidFill>
                  <a:schemeClr val="bg1"/>
                </a:solidFill>
              </a:rPr>
              <a:t>GROUPE 2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72A803F3-76E5-1D4F-94AB-0C1A5A700474}"/>
              </a:ext>
            </a:extLst>
          </p:cNvPr>
          <p:cNvSpPr txBox="1"/>
          <p:nvPr/>
        </p:nvSpPr>
        <p:spPr>
          <a:xfrm>
            <a:off x="8352426" y="1239848"/>
            <a:ext cx="3998794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Première BAC PRO</a:t>
            </a:r>
          </a:p>
          <a:p>
            <a:r>
              <a:rPr lang="fr-FR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Terminale BAC PRO</a:t>
            </a:r>
          </a:p>
          <a:p>
            <a:r>
              <a:rPr lang="fr-FR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Première et terminale </a:t>
            </a:r>
            <a:r>
              <a:rPr lang="fr-FR" sz="1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microlycée</a:t>
            </a:r>
            <a:br>
              <a:rPr lang="fr-FR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Classes de brevet métiers d’art</a:t>
            </a:r>
          </a:p>
          <a:p>
            <a:endParaRPr lang="fr-FR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63650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arme 6">
            <a:extLst>
              <a:ext uri="{FF2B5EF4-FFF2-40B4-BE49-F238E27FC236}">
                <a16:creationId xmlns:a16="http://schemas.microsoft.com/office/drawing/2014/main" id="{CB562E57-B114-C848-B648-1C54A4DF0234}"/>
              </a:ext>
            </a:extLst>
          </p:cNvPr>
          <p:cNvSpPr/>
          <p:nvPr/>
        </p:nvSpPr>
        <p:spPr>
          <a:xfrm flipH="1">
            <a:off x="-1" y="4143"/>
            <a:ext cx="1434180" cy="1408175"/>
          </a:xfrm>
          <a:prstGeom prst="teardrop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ACE23107-84FC-3347-9B35-786572C56C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C2CC6907-20A9-544F-81EB-CC04741C6F32}"/>
              </a:ext>
            </a:extLst>
          </p:cNvPr>
          <p:cNvSpPr txBox="1"/>
          <p:nvPr/>
        </p:nvSpPr>
        <p:spPr>
          <a:xfrm>
            <a:off x="742279" y="1938556"/>
            <a:ext cx="8955741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0" dirty="0">
                <a:latin typeface="Cambria" panose="02040503050406030204" pitchFamily="18" charset="0"/>
                <a:cs typeface="Arial" panose="020B0604020202020204" pitchFamily="34" charset="0"/>
              </a:rPr>
              <a:t>	</a:t>
            </a:r>
            <a:r>
              <a:rPr lang="fr-FR" sz="8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f(x) = 2x² </a:t>
            </a:r>
            <a:r>
              <a:rPr lang="fr-FR" sz="8000" dirty="0">
                <a:latin typeface="Cambria" panose="02040503050406030204" pitchFamily="18" charset="0"/>
                <a:cs typeface="Arial" panose="020B0604020202020204" pitchFamily="34" charset="0"/>
              </a:rPr>
              <a:t>– </a:t>
            </a:r>
            <a:r>
              <a:rPr lang="fr-FR" sz="8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fr-FR" sz="8000" dirty="0">
                <a:latin typeface="Cambria" panose="02040503050406030204" pitchFamily="18" charset="0"/>
                <a:cs typeface="Arial" panose="020B0604020202020204" pitchFamily="34" charset="0"/>
              </a:rPr>
              <a:t> </a:t>
            </a:r>
          </a:p>
          <a:p>
            <a:pPr algn="ctr"/>
            <a:endParaRPr lang="fr-FR" sz="4800" dirty="0">
              <a:latin typeface="Cambria" panose="02040503050406030204" pitchFamily="18" charset="0"/>
              <a:cs typeface="Arial" panose="020B0604020202020204" pitchFamily="34" charset="0"/>
            </a:endParaRPr>
          </a:p>
          <a:p>
            <a:pPr algn="ctr"/>
            <a:r>
              <a:rPr lang="fr-FR" sz="6600" dirty="0">
                <a:latin typeface="Arial" panose="020B0604020202020204" pitchFamily="34" charset="0"/>
                <a:cs typeface="Arial" panose="020B0604020202020204" pitchFamily="34" charset="0"/>
              </a:rPr>
              <a:t>Calculer</a:t>
            </a:r>
            <a:r>
              <a:rPr lang="fr-FR" sz="6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f(3).</a:t>
            </a:r>
          </a:p>
        </p:txBody>
      </p:sp>
      <p:sp>
        <p:nvSpPr>
          <p:cNvPr id="13" name="Ellipse 12">
            <a:extLst>
              <a:ext uri="{FF2B5EF4-FFF2-40B4-BE49-F238E27FC236}">
                <a16:creationId xmlns:a16="http://schemas.microsoft.com/office/drawing/2014/main" id="{9450029E-B68F-E24D-BEF9-0CD7CDC0CB57}"/>
              </a:ext>
            </a:extLst>
          </p:cNvPr>
          <p:cNvSpPr/>
          <p:nvPr/>
        </p:nvSpPr>
        <p:spPr>
          <a:xfrm>
            <a:off x="39600" y="36000"/>
            <a:ext cx="1224116" cy="1224117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b="1" dirty="0">
                <a:solidFill>
                  <a:schemeClr val="bg1"/>
                </a:solidFill>
              </a:rPr>
              <a:t>8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F0E1FA2-6DFC-BF42-9BF2-12F6EEBF6FF2}"/>
              </a:ext>
            </a:extLst>
          </p:cNvPr>
          <p:cNvSpPr/>
          <p:nvPr/>
        </p:nvSpPr>
        <p:spPr>
          <a:xfrm>
            <a:off x="2379677" y="6241409"/>
            <a:ext cx="7432646" cy="109057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928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 advClick="0" advTm="30000"/>
    </mc:Choice>
    <mc:Fallback xmlns="">
      <p:transition spd="med" advClick="0" advTm="3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3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arme 5">
            <a:extLst>
              <a:ext uri="{FF2B5EF4-FFF2-40B4-BE49-F238E27FC236}">
                <a16:creationId xmlns:a16="http://schemas.microsoft.com/office/drawing/2014/main" id="{FC015AB9-BB10-FB4A-B443-4E0DD3AB86BE}"/>
              </a:ext>
            </a:extLst>
          </p:cNvPr>
          <p:cNvSpPr/>
          <p:nvPr/>
        </p:nvSpPr>
        <p:spPr>
          <a:xfrm flipH="1">
            <a:off x="-1" y="4143"/>
            <a:ext cx="1434180" cy="1408175"/>
          </a:xfrm>
          <a:prstGeom prst="teardrop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CC13195F-B8E5-9047-8E13-41AB2608AFB6}"/>
              </a:ext>
            </a:extLst>
          </p:cNvPr>
          <p:cNvSpPr txBox="1"/>
          <p:nvPr/>
        </p:nvSpPr>
        <p:spPr>
          <a:xfrm>
            <a:off x="717089" y="1412318"/>
            <a:ext cx="1023877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>
                <a:latin typeface="Arial" panose="020B0604020202020204" pitchFamily="34" charset="0"/>
                <a:cs typeface="Arial" panose="020B0604020202020204" pitchFamily="34" charset="0"/>
              </a:rPr>
              <a:t>	Un sac contient 50 billes de couleur rouge et 50 billes de couleur jaune.  </a:t>
            </a:r>
          </a:p>
          <a:p>
            <a:r>
              <a:rPr lang="fr-FR" sz="4400" dirty="0">
                <a:latin typeface="Arial" panose="020B0604020202020204" pitchFamily="34" charset="0"/>
                <a:cs typeface="Arial" panose="020B0604020202020204" pitchFamily="34" charset="0"/>
              </a:rPr>
              <a:t>On tire une bille au hasard. </a:t>
            </a:r>
          </a:p>
          <a:p>
            <a:endParaRPr lang="fr-FR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4400" b="1" dirty="0">
                <a:latin typeface="Arial" panose="020B0604020202020204" pitchFamily="34" charset="0"/>
                <a:cs typeface="Arial" panose="020B0604020202020204" pitchFamily="34" charset="0"/>
              </a:rPr>
              <a:t>	Quelle est la probabilité de tirer une bille jaune ?</a:t>
            </a:r>
          </a:p>
        </p:txBody>
      </p:sp>
      <p:sp>
        <p:nvSpPr>
          <p:cNvPr id="12" name="Ellipse 11">
            <a:extLst>
              <a:ext uri="{FF2B5EF4-FFF2-40B4-BE49-F238E27FC236}">
                <a16:creationId xmlns:a16="http://schemas.microsoft.com/office/drawing/2014/main" id="{73308D05-DBD3-714A-AEA7-E52F0FD49335}"/>
              </a:ext>
            </a:extLst>
          </p:cNvPr>
          <p:cNvSpPr/>
          <p:nvPr/>
        </p:nvSpPr>
        <p:spPr>
          <a:xfrm>
            <a:off x="39600" y="36000"/>
            <a:ext cx="1224116" cy="1224117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b="1" dirty="0"/>
              <a:t>9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491B4AB-D964-7F46-AA7F-BE9857117B2F}"/>
              </a:ext>
            </a:extLst>
          </p:cNvPr>
          <p:cNvSpPr/>
          <p:nvPr/>
        </p:nvSpPr>
        <p:spPr>
          <a:xfrm>
            <a:off x="2379677" y="6198377"/>
            <a:ext cx="7432646" cy="109057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597C7AE-91DA-FE4C-8DEF-1890FC41D372}"/>
              </a:ext>
            </a:extLst>
          </p:cNvPr>
          <p:cNvSpPr/>
          <p:nvPr/>
        </p:nvSpPr>
        <p:spPr>
          <a:xfrm>
            <a:off x="2379677" y="6398424"/>
            <a:ext cx="7432646" cy="109057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4703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 advClick="0" advTm="30000"/>
    </mc:Choice>
    <mc:Fallback xmlns="">
      <p:transition spd="med" advClick="0" advTm="3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3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0"/>
                            </p:stCondLst>
                            <p:childTnLst>
                              <p:par>
                                <p:cTn id="9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0" dur="3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Larme 11">
            <a:extLst>
              <a:ext uri="{FF2B5EF4-FFF2-40B4-BE49-F238E27FC236}">
                <a16:creationId xmlns:a16="http://schemas.microsoft.com/office/drawing/2014/main" id="{D1B9B3C3-AFD2-C04F-A684-0B1A7B759C70}"/>
              </a:ext>
            </a:extLst>
          </p:cNvPr>
          <p:cNvSpPr/>
          <p:nvPr/>
        </p:nvSpPr>
        <p:spPr>
          <a:xfrm flipH="1">
            <a:off x="-1" y="4143"/>
            <a:ext cx="1434180" cy="1408175"/>
          </a:xfrm>
          <a:prstGeom prst="teardrop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64CEE447-B7CC-B343-B0CF-6058C70E2EDB}"/>
              </a:ext>
            </a:extLst>
          </p:cNvPr>
          <p:cNvSpPr/>
          <p:nvPr/>
        </p:nvSpPr>
        <p:spPr>
          <a:xfrm>
            <a:off x="210063" y="188202"/>
            <a:ext cx="1224116" cy="1224117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4800" b="1" dirty="0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68BDF1D4-3A93-2241-BA0C-DC2BB22F7D5F}"/>
              </a:ext>
            </a:extLst>
          </p:cNvPr>
          <p:cNvSpPr txBox="1"/>
          <p:nvPr/>
        </p:nvSpPr>
        <p:spPr>
          <a:xfrm>
            <a:off x="39600" y="36000"/>
            <a:ext cx="1224000" cy="122400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fr-FR" sz="8000" b="1" dirty="0">
                <a:solidFill>
                  <a:schemeClr val="bg1"/>
                </a:solidFill>
              </a:rPr>
              <a:t>10</a:t>
            </a:r>
          </a:p>
        </p:txBody>
      </p:sp>
      <p:sp>
        <p:nvSpPr>
          <p:cNvPr id="8" name="Espace réservé du contenu 2">
            <a:extLst>
              <a:ext uri="{FF2B5EF4-FFF2-40B4-BE49-F238E27FC236}">
                <a16:creationId xmlns:a16="http://schemas.microsoft.com/office/drawing/2014/main" id="{CD7D239A-5F09-AE4A-8DD2-743A50119E5C}"/>
              </a:ext>
            </a:extLst>
          </p:cNvPr>
          <p:cNvSpPr txBox="1">
            <a:spLocks/>
          </p:cNvSpPr>
          <p:nvPr/>
        </p:nvSpPr>
        <p:spPr>
          <a:xfrm>
            <a:off x="697424" y="2154263"/>
            <a:ext cx="9802040" cy="343175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r-FR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fr-FR" sz="5400" dirty="0">
                <a:latin typeface="Arial" panose="020B0604020202020204" pitchFamily="34" charset="0"/>
                <a:cs typeface="Arial" panose="020B0604020202020204" pitchFamily="34" charset="0"/>
              </a:rPr>
              <a:t>Calculer la moitié de 2 624</a:t>
            </a:r>
            <a:r>
              <a:rPr lang="fr-FR" sz="4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BE2908A-710C-3741-8B2F-87238D473566}"/>
              </a:ext>
            </a:extLst>
          </p:cNvPr>
          <p:cNvSpPr/>
          <p:nvPr/>
        </p:nvSpPr>
        <p:spPr>
          <a:xfrm>
            <a:off x="2379677" y="6241409"/>
            <a:ext cx="7432646" cy="109057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865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 advClick="0" advTm="30000"/>
    </mc:Choice>
    <mc:Fallback xmlns="">
      <p:transition spd="med" advClick="0" advTm="3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3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Larme 12">
            <a:extLst>
              <a:ext uri="{FF2B5EF4-FFF2-40B4-BE49-F238E27FC236}">
                <a16:creationId xmlns:a16="http://schemas.microsoft.com/office/drawing/2014/main" id="{9A9335E5-D61D-A840-B5A5-C0F00AB033CE}"/>
              </a:ext>
            </a:extLst>
          </p:cNvPr>
          <p:cNvSpPr/>
          <p:nvPr/>
        </p:nvSpPr>
        <p:spPr>
          <a:xfrm flipH="1">
            <a:off x="-1" y="4143"/>
            <a:ext cx="1434180" cy="1408175"/>
          </a:xfrm>
          <a:prstGeom prst="teardrop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D50FB87B-75A1-F140-894D-1D8414145D00}"/>
              </a:ext>
            </a:extLst>
          </p:cNvPr>
          <p:cNvSpPr/>
          <p:nvPr/>
        </p:nvSpPr>
        <p:spPr>
          <a:xfrm>
            <a:off x="218609" y="188202"/>
            <a:ext cx="1224000" cy="12240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4800" b="1" dirty="0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33CBA0A5-41A1-474E-9554-F6DDE983799B}"/>
              </a:ext>
            </a:extLst>
          </p:cNvPr>
          <p:cNvSpPr txBox="1"/>
          <p:nvPr/>
        </p:nvSpPr>
        <p:spPr>
          <a:xfrm>
            <a:off x="39600" y="36000"/>
            <a:ext cx="1224000" cy="122400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fr-FR" sz="8000" b="1" dirty="0">
                <a:solidFill>
                  <a:schemeClr val="bg1"/>
                </a:solidFill>
              </a:rPr>
              <a:t>11</a:t>
            </a:r>
          </a:p>
        </p:txBody>
      </p:sp>
      <p:sp>
        <p:nvSpPr>
          <p:cNvPr id="11" name="Espace réservé du contenu 2">
            <a:extLst>
              <a:ext uri="{FF2B5EF4-FFF2-40B4-BE49-F238E27FC236}">
                <a16:creationId xmlns:a16="http://schemas.microsoft.com/office/drawing/2014/main" id="{CE2AF8A4-7BEB-3C4B-B051-8A8241A90C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3255" y="876822"/>
            <a:ext cx="9703028" cy="5010411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fr-FR" sz="5400" dirty="0">
                <a:latin typeface="Cambria" panose="02040503050406030204" pitchFamily="18" charset="0"/>
                <a:cs typeface="Arial" panose="020B0604020202020204" pitchFamily="34" charset="0"/>
              </a:rPr>
              <a:t>Donner la valeur de </a:t>
            </a:r>
            <a:r>
              <a:rPr lang="fr-FR" sz="5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fr-FR" sz="5400" i="1" dirty="0">
                <a:latin typeface="Cambria" panose="02040503050406030204" pitchFamily="18" charset="0"/>
                <a:cs typeface="Arial" panose="020B0604020202020204" pitchFamily="34" charset="0"/>
              </a:rPr>
              <a:t> :</a:t>
            </a:r>
            <a:r>
              <a:rPr lang="fr-FR" sz="5400" dirty="0">
                <a:latin typeface="Cambria" panose="02040503050406030204" pitchFamily="18" charset="0"/>
                <a:cs typeface="Arial" panose="020B0604020202020204" pitchFamily="34" charset="0"/>
              </a:rPr>
              <a:t>  </a:t>
            </a:r>
          </a:p>
          <a:p>
            <a:pPr marL="0" indent="0" algn="ctr">
              <a:buNone/>
            </a:pPr>
            <a:r>
              <a:rPr lang="fr-FR" sz="8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fr-FR" sz="8000" dirty="0">
                <a:latin typeface="Cambria" panose="02040503050406030204" pitchFamily="18" charset="0"/>
                <a:cs typeface="Arial" panose="020B0604020202020204" pitchFamily="34" charset="0"/>
              </a:rPr>
              <a:t>– </a:t>
            </a:r>
            <a:r>
              <a:rPr lang="fr-FR" sz="8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 = 20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4CE562C-561C-AB43-9438-378E5EE456F9}"/>
              </a:ext>
            </a:extLst>
          </p:cNvPr>
          <p:cNvSpPr/>
          <p:nvPr/>
        </p:nvSpPr>
        <p:spPr>
          <a:xfrm>
            <a:off x="2379677" y="6241409"/>
            <a:ext cx="7432646" cy="109057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9179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 advClick="0" advTm="30000"/>
    </mc:Choice>
    <mc:Fallback xmlns="">
      <p:transition spd="med" advClick="0" advTm="3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3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Larme 10">
            <a:extLst>
              <a:ext uri="{FF2B5EF4-FFF2-40B4-BE49-F238E27FC236}">
                <a16:creationId xmlns:a16="http://schemas.microsoft.com/office/drawing/2014/main" id="{7619F65B-CE29-9F40-9242-DB60C895EE52}"/>
              </a:ext>
            </a:extLst>
          </p:cNvPr>
          <p:cNvSpPr/>
          <p:nvPr/>
        </p:nvSpPr>
        <p:spPr>
          <a:xfrm flipH="1">
            <a:off x="-1" y="4143"/>
            <a:ext cx="1434180" cy="1408175"/>
          </a:xfrm>
          <a:prstGeom prst="teardrop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fr-FR" sz="3600" dirty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82DFFF5E-D820-014D-9677-A80AD086DD23}"/>
              </a:ext>
            </a:extLst>
          </p:cNvPr>
          <p:cNvSpPr/>
          <p:nvPr/>
        </p:nvSpPr>
        <p:spPr>
          <a:xfrm>
            <a:off x="210063" y="185146"/>
            <a:ext cx="1224116" cy="1224117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4800" b="1" dirty="0"/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61A5AF12-E71A-7E4B-8453-A38DE0EEEB57}"/>
              </a:ext>
            </a:extLst>
          </p:cNvPr>
          <p:cNvSpPr txBox="1"/>
          <p:nvPr/>
        </p:nvSpPr>
        <p:spPr>
          <a:xfrm>
            <a:off x="39600" y="36000"/>
            <a:ext cx="1386918" cy="132343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fr-FR" sz="8000" b="1" dirty="0">
                <a:solidFill>
                  <a:schemeClr val="bg1"/>
                </a:solidFill>
              </a:rPr>
              <a:t>12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Espace réservé du contenu 2">
                <a:extLst>
                  <a:ext uri="{FF2B5EF4-FFF2-40B4-BE49-F238E27FC236}">
                    <a16:creationId xmlns:a16="http://schemas.microsoft.com/office/drawing/2014/main" id="{3C293CC4-B54A-3842-8AF3-56D2BDD36F9E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77334" y="909095"/>
                <a:ext cx="10124985" cy="5010411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marL="342900" indent="-3429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18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16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fr-FR" sz="4400" dirty="0">
                    <a:latin typeface="Cambria" panose="02040503050406030204" pitchFamily="18" charset="0"/>
                  </a:rPr>
                  <a:t>Ecrire sous forme décimale le résultat de</a:t>
                </a:r>
              </a:p>
              <a:p>
                <a:pPr marL="0" indent="0" algn="ctr">
                  <a:buNone/>
                </a:pPr>
                <a:endParaRPr lang="fr-FR" sz="4400" dirty="0">
                  <a:latin typeface="Cambria" panose="02040503050406030204" pitchFamily="18" charset="0"/>
                </a:endParaRPr>
              </a:p>
              <a:p>
                <a:pPr marL="0" indent="0" algn="ctr">
                  <a:buNone/>
                </a:pPr>
                <a:r>
                  <a:rPr lang="fr-FR" sz="6600" dirty="0">
                    <a:latin typeface="Cambria" panose="02040503050406030204" pitchFamily="18" charset="0"/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6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sz="6600" b="0" i="1" smtClean="0">
                            <a:latin typeface="Cambria Math" panose="02040503050406030204" pitchFamily="18" charset="0"/>
                          </a:rPr>
                          <m:t>5324</m:t>
                        </m:r>
                      </m:num>
                      <m:den>
                        <m:r>
                          <a:rPr lang="fr-FR" sz="6600" b="0" i="1" smtClean="0">
                            <a:latin typeface="Cambria Math" panose="02040503050406030204" pitchFamily="18" charset="0"/>
                          </a:rPr>
                          <m:t>1000</m:t>
                        </m:r>
                      </m:den>
                    </m:f>
                  </m:oMath>
                </a14:m>
                <a:endParaRPr lang="fr-FR" sz="6600" dirty="0">
                  <a:latin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Espace réservé du contenu 2">
                <a:extLst>
                  <a:ext uri="{FF2B5EF4-FFF2-40B4-BE49-F238E27FC236}">
                    <a16:creationId xmlns:a16="http://schemas.microsoft.com/office/drawing/2014/main" id="{3C293CC4-B54A-3842-8AF3-56D2BDD36F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7334" y="909095"/>
                <a:ext cx="10124985" cy="5010411"/>
              </a:xfrm>
              <a:prstGeom prst="rect">
                <a:avLst/>
              </a:prstGeom>
              <a:blipFill>
                <a:blip r:embed="rId2"/>
                <a:stretch>
                  <a:fillRect l="-1126" r="-1252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ectangle 13">
            <a:extLst>
              <a:ext uri="{FF2B5EF4-FFF2-40B4-BE49-F238E27FC236}">
                <a16:creationId xmlns:a16="http://schemas.microsoft.com/office/drawing/2014/main" id="{2A6B6135-FCA5-7345-B267-D9935DD9A18B}"/>
              </a:ext>
            </a:extLst>
          </p:cNvPr>
          <p:cNvSpPr/>
          <p:nvPr/>
        </p:nvSpPr>
        <p:spPr>
          <a:xfrm>
            <a:off x="2379677" y="6241409"/>
            <a:ext cx="7432646" cy="109057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6368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 advClick="0" advTm="30000"/>
    </mc:Choice>
    <mc:Fallback xmlns="">
      <p:transition spd="med" advClick="0" advTm="3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3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Larme 12">
            <a:extLst>
              <a:ext uri="{FF2B5EF4-FFF2-40B4-BE49-F238E27FC236}">
                <a16:creationId xmlns:a16="http://schemas.microsoft.com/office/drawing/2014/main" id="{E6F42770-E2B7-4F41-9E0B-6B4A3612BDC7}"/>
              </a:ext>
            </a:extLst>
          </p:cNvPr>
          <p:cNvSpPr/>
          <p:nvPr/>
        </p:nvSpPr>
        <p:spPr>
          <a:xfrm flipH="1">
            <a:off x="-1" y="4143"/>
            <a:ext cx="1434180" cy="1408175"/>
          </a:xfrm>
          <a:prstGeom prst="teardrop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7334" y="1609859"/>
            <a:ext cx="8596668" cy="443150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r-FR" sz="3600" dirty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824B1A41-9C34-3549-B406-E690C339C91F}"/>
              </a:ext>
            </a:extLst>
          </p:cNvPr>
          <p:cNvSpPr/>
          <p:nvPr/>
        </p:nvSpPr>
        <p:spPr>
          <a:xfrm>
            <a:off x="218227" y="193310"/>
            <a:ext cx="1224116" cy="1224117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4800" b="1" dirty="0"/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83687169-78E0-0E41-8495-F0AAD2B28486}"/>
              </a:ext>
            </a:extLst>
          </p:cNvPr>
          <p:cNvSpPr txBox="1"/>
          <p:nvPr/>
        </p:nvSpPr>
        <p:spPr>
          <a:xfrm>
            <a:off x="39600" y="36000"/>
            <a:ext cx="1386918" cy="132343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fr-FR" sz="8000" b="1" dirty="0">
                <a:solidFill>
                  <a:schemeClr val="bg1"/>
                </a:solidFill>
              </a:rPr>
              <a:t>13</a:t>
            </a:r>
          </a:p>
        </p:txBody>
      </p:sp>
      <p:sp>
        <p:nvSpPr>
          <p:cNvPr id="7" name="Espace réservé du contenu 2">
            <a:extLst>
              <a:ext uri="{FF2B5EF4-FFF2-40B4-BE49-F238E27FC236}">
                <a16:creationId xmlns:a16="http://schemas.microsoft.com/office/drawing/2014/main" id="{111F5EC1-0C3D-C64F-8FA9-F16A99F05E30}"/>
              </a:ext>
            </a:extLst>
          </p:cNvPr>
          <p:cNvSpPr txBox="1">
            <a:spLocks/>
          </p:cNvSpPr>
          <p:nvPr/>
        </p:nvSpPr>
        <p:spPr>
          <a:xfrm>
            <a:off x="363256" y="416380"/>
            <a:ext cx="9114232" cy="547085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sz="4800" dirty="0">
                <a:latin typeface="Cambria" panose="02040503050406030204" pitchFamily="18" charset="0"/>
              </a:rPr>
              <a:t>	 Trouver la valeur de </a:t>
            </a:r>
            <a:r>
              <a:rPr lang="fr-FR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fr-FR" sz="4800" dirty="0">
                <a:latin typeface="Cambria" panose="02040503050406030204" pitchFamily="18" charset="0"/>
              </a:rPr>
              <a:t> dans l’équation suivante : </a:t>
            </a:r>
          </a:p>
          <a:p>
            <a:pPr marL="0" indent="0" algn="ctr">
              <a:buNone/>
            </a:pPr>
            <a:endParaRPr lang="fr-FR" sz="4800" dirty="0">
              <a:latin typeface="Cambria" panose="02040503050406030204" pitchFamily="18" charset="0"/>
            </a:endParaRPr>
          </a:p>
          <a:p>
            <a:pPr marL="0" indent="0" algn="ctr">
              <a:buNone/>
            </a:pPr>
            <a:r>
              <a:rPr lang="fr-FR" sz="4800" dirty="0">
                <a:latin typeface="Cambria" panose="02040503050406030204" pitchFamily="18" charset="0"/>
              </a:rPr>
              <a:t> </a:t>
            </a:r>
            <a:r>
              <a:rPr lang="fr-FR" sz="6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 x = 63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0A99323-22BF-064E-82B9-C74122F5CAED}"/>
              </a:ext>
            </a:extLst>
          </p:cNvPr>
          <p:cNvSpPr/>
          <p:nvPr/>
        </p:nvSpPr>
        <p:spPr>
          <a:xfrm>
            <a:off x="2379677" y="6241409"/>
            <a:ext cx="7432646" cy="109057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9336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 advClick="0" advTm="30000"/>
    </mc:Choice>
    <mc:Fallback xmlns="">
      <p:transition spd="med" advClick="0" advTm="3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3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Larme 8">
            <a:extLst>
              <a:ext uri="{FF2B5EF4-FFF2-40B4-BE49-F238E27FC236}">
                <a16:creationId xmlns:a16="http://schemas.microsoft.com/office/drawing/2014/main" id="{2476BED0-151C-B540-AFCB-8619C50C9805}"/>
              </a:ext>
            </a:extLst>
          </p:cNvPr>
          <p:cNvSpPr/>
          <p:nvPr/>
        </p:nvSpPr>
        <p:spPr>
          <a:xfrm flipH="1">
            <a:off x="-1" y="4143"/>
            <a:ext cx="1434180" cy="1408175"/>
          </a:xfrm>
          <a:prstGeom prst="teardrop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A59A1E6B-68A7-C24E-8724-57E6FC9E3520}"/>
              </a:ext>
            </a:extLst>
          </p:cNvPr>
          <p:cNvSpPr/>
          <p:nvPr/>
        </p:nvSpPr>
        <p:spPr>
          <a:xfrm>
            <a:off x="218227" y="193313"/>
            <a:ext cx="1224116" cy="1224117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4800" b="1" dirty="0"/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1AA9788D-6AB5-2242-BC6C-A9A5F948E13F}"/>
              </a:ext>
            </a:extLst>
          </p:cNvPr>
          <p:cNvSpPr txBox="1"/>
          <p:nvPr/>
        </p:nvSpPr>
        <p:spPr>
          <a:xfrm>
            <a:off x="39600" y="36000"/>
            <a:ext cx="1386918" cy="132343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fr-FR" sz="8000" b="1" dirty="0">
                <a:solidFill>
                  <a:schemeClr val="bg1"/>
                </a:solidFill>
              </a:rPr>
              <a:t>14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BB33BAF-8502-E141-B48F-A811C86EB9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7299" y="1037190"/>
            <a:ext cx="9530747" cy="42488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4000" dirty="0">
                <a:latin typeface="Cambria" panose="02040503050406030204" pitchFamily="18" charset="0"/>
              </a:rPr>
              <a:t>	Voici la répartition des élèves d'un lycée professionnel selon le bus scolaire qu'ils utilisent pour s'y rendre. </a:t>
            </a:r>
          </a:p>
          <a:p>
            <a:pPr marL="0" indent="0">
              <a:buNone/>
            </a:pPr>
            <a:r>
              <a:rPr lang="fr-FR" sz="4000" b="1" dirty="0">
                <a:latin typeface="Cambria" panose="02040503050406030204" pitchFamily="18" charset="0"/>
              </a:rPr>
              <a:t>	Quel est l’effectif total des élèves prenant le bus?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248A879-14B8-C341-8492-1C2A58326417}"/>
              </a:ext>
            </a:extLst>
          </p:cNvPr>
          <p:cNvSpPr/>
          <p:nvPr/>
        </p:nvSpPr>
        <p:spPr>
          <a:xfrm>
            <a:off x="2379677" y="6198377"/>
            <a:ext cx="7432646" cy="109057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9CEC5A0-1369-284C-8C7D-A6BBCEAAA914}"/>
              </a:ext>
            </a:extLst>
          </p:cNvPr>
          <p:cNvSpPr/>
          <p:nvPr/>
        </p:nvSpPr>
        <p:spPr>
          <a:xfrm>
            <a:off x="2379677" y="6398424"/>
            <a:ext cx="7432646" cy="109057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6C4847FF-00DD-A242-994C-0A43461EF3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2328197"/>
              </p:ext>
            </p:extLst>
          </p:nvPr>
        </p:nvGraphicFramePr>
        <p:xfrm>
          <a:off x="843637" y="4432675"/>
          <a:ext cx="8669332" cy="15359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7333">
                  <a:extLst>
                    <a:ext uri="{9D8B030D-6E8A-4147-A177-3AD203B41FA5}">
                      <a16:colId xmlns:a16="http://schemas.microsoft.com/office/drawing/2014/main" val="593606456"/>
                    </a:ext>
                  </a:extLst>
                </a:gridCol>
                <a:gridCol w="2167333">
                  <a:extLst>
                    <a:ext uri="{9D8B030D-6E8A-4147-A177-3AD203B41FA5}">
                      <a16:colId xmlns:a16="http://schemas.microsoft.com/office/drawing/2014/main" val="1718811189"/>
                    </a:ext>
                  </a:extLst>
                </a:gridCol>
                <a:gridCol w="2167333">
                  <a:extLst>
                    <a:ext uri="{9D8B030D-6E8A-4147-A177-3AD203B41FA5}">
                      <a16:colId xmlns:a16="http://schemas.microsoft.com/office/drawing/2014/main" val="1219313231"/>
                    </a:ext>
                  </a:extLst>
                </a:gridCol>
                <a:gridCol w="2167333">
                  <a:extLst>
                    <a:ext uri="{9D8B030D-6E8A-4147-A177-3AD203B41FA5}">
                      <a16:colId xmlns:a16="http://schemas.microsoft.com/office/drawing/2014/main" val="3995857037"/>
                    </a:ext>
                  </a:extLst>
                </a:gridCol>
              </a:tblGrid>
              <a:tr h="591031">
                <a:tc>
                  <a:txBody>
                    <a:bodyPr/>
                    <a:lstStyle/>
                    <a:p>
                      <a:pPr algn="l"/>
                      <a:r>
                        <a:rPr lang="fr-FR" sz="2800"/>
                        <a:t>Bus</a:t>
                      </a:r>
                      <a:endParaRPr lang="fr-FR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/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/>
                        <a:t>C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07941697"/>
                  </a:ext>
                </a:extLst>
              </a:tr>
              <a:tr h="591031">
                <a:tc>
                  <a:txBody>
                    <a:bodyPr/>
                    <a:lstStyle/>
                    <a:p>
                      <a:pPr algn="l"/>
                      <a:r>
                        <a:rPr lang="fr-FR" sz="2800" dirty="0"/>
                        <a:t>Nombre d’élèves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/>
                        <a:t>57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/>
                        <a:t>43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/>
                        <a:t>25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673159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3791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 advClick="0" advTm="30000"/>
    </mc:Choice>
    <mc:Fallback xmlns="">
      <p:transition spd="med" advClick="0" advTm="3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3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0"/>
                            </p:stCondLst>
                            <p:childTnLst>
                              <p:par>
                                <p:cTn id="9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0" dur="3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Larme 13">
            <a:extLst>
              <a:ext uri="{FF2B5EF4-FFF2-40B4-BE49-F238E27FC236}">
                <a16:creationId xmlns:a16="http://schemas.microsoft.com/office/drawing/2014/main" id="{F1786F3B-E91F-3E4B-B548-E9C472D7E0AA}"/>
              </a:ext>
            </a:extLst>
          </p:cNvPr>
          <p:cNvSpPr/>
          <p:nvPr/>
        </p:nvSpPr>
        <p:spPr>
          <a:xfrm flipH="1">
            <a:off x="-1" y="4143"/>
            <a:ext cx="1434180" cy="1408175"/>
          </a:xfrm>
          <a:prstGeom prst="teardrop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4F8B024B-7BC7-9D47-A587-DB4FF3379586}"/>
              </a:ext>
            </a:extLst>
          </p:cNvPr>
          <p:cNvSpPr/>
          <p:nvPr/>
        </p:nvSpPr>
        <p:spPr>
          <a:xfrm>
            <a:off x="218227" y="185148"/>
            <a:ext cx="1224116" cy="1224117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4800" b="1" dirty="0"/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C09DC038-92CB-2541-AC28-53E5B9983257}"/>
              </a:ext>
            </a:extLst>
          </p:cNvPr>
          <p:cNvSpPr txBox="1"/>
          <p:nvPr/>
        </p:nvSpPr>
        <p:spPr>
          <a:xfrm>
            <a:off x="39600" y="36000"/>
            <a:ext cx="1386918" cy="132343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fr-FR" sz="8000" b="1" dirty="0">
                <a:solidFill>
                  <a:schemeClr val="bg1"/>
                </a:solidFill>
              </a:rPr>
              <a:t>15</a:t>
            </a:r>
          </a:p>
        </p:txBody>
      </p:sp>
      <p:sp>
        <p:nvSpPr>
          <p:cNvPr id="7" name="Espace réservé du contenu 2">
            <a:extLst>
              <a:ext uri="{FF2B5EF4-FFF2-40B4-BE49-F238E27FC236}">
                <a16:creationId xmlns:a16="http://schemas.microsoft.com/office/drawing/2014/main" id="{685F7592-7C40-9245-8689-A4044AC82532}"/>
              </a:ext>
            </a:extLst>
          </p:cNvPr>
          <p:cNvSpPr txBox="1">
            <a:spLocks/>
          </p:cNvSpPr>
          <p:nvPr/>
        </p:nvSpPr>
        <p:spPr>
          <a:xfrm>
            <a:off x="363255" y="628650"/>
            <a:ext cx="9607463" cy="525858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sz="7200" dirty="0">
                <a:latin typeface="Cambria" panose="02040503050406030204" pitchFamily="18" charset="0"/>
              </a:rPr>
              <a:t>	 19,90 </a:t>
            </a:r>
            <a:r>
              <a:rPr lang="fr-FR" sz="7200" dirty="0">
                <a:latin typeface="Cambria" panose="02040503050406030204" pitchFamily="18" charset="0"/>
                <a:cs typeface="Arial" panose="020B0604020202020204" pitchFamily="34" charset="0"/>
              </a:rPr>
              <a:t>–</a:t>
            </a:r>
            <a:r>
              <a:rPr lang="fr-FR" sz="7200" dirty="0">
                <a:latin typeface="Cambria" panose="02040503050406030204" pitchFamily="18" charset="0"/>
              </a:rPr>
              <a:t> 4,50</a:t>
            </a:r>
            <a:endParaRPr lang="fr-FR" sz="7200" b="1" dirty="0">
              <a:latin typeface="Cambria" panose="02040503050406030204" pitchFamily="18" charset="0"/>
            </a:endParaRP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4F36F2CF-E518-A546-892E-94504057C0CD}"/>
              </a:ext>
            </a:extLst>
          </p:cNvPr>
          <p:cNvSpPr txBox="1"/>
          <p:nvPr/>
        </p:nvSpPr>
        <p:spPr>
          <a:xfrm>
            <a:off x="1373469" y="224060"/>
            <a:ext cx="305885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6000" i="1" dirty="0">
                <a:solidFill>
                  <a:srgbClr val="FF0000"/>
                </a:solidFill>
              </a:rPr>
              <a:t>Calculer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D40940C-0C29-374E-83C0-BAE1263B4385}"/>
              </a:ext>
            </a:extLst>
          </p:cNvPr>
          <p:cNvSpPr/>
          <p:nvPr/>
        </p:nvSpPr>
        <p:spPr>
          <a:xfrm>
            <a:off x="2379677" y="6241409"/>
            <a:ext cx="7432646" cy="109057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1965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 advClick="0" advTm="30000"/>
    </mc:Choice>
    <mc:Fallback xmlns="">
      <p:transition spd="med" advClick="0" advTm="3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3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Larme 8">
            <a:extLst>
              <a:ext uri="{FF2B5EF4-FFF2-40B4-BE49-F238E27FC236}">
                <a16:creationId xmlns:a16="http://schemas.microsoft.com/office/drawing/2014/main" id="{076DA692-9DC8-5D4D-93B1-DB7D8B21B1D6}"/>
              </a:ext>
            </a:extLst>
          </p:cNvPr>
          <p:cNvSpPr/>
          <p:nvPr/>
        </p:nvSpPr>
        <p:spPr>
          <a:xfrm flipH="1">
            <a:off x="-1" y="4143"/>
            <a:ext cx="1434180" cy="1408175"/>
          </a:xfrm>
          <a:prstGeom prst="teardrop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4E5DB156-45E5-894A-A3F1-143FCE391124}"/>
              </a:ext>
            </a:extLst>
          </p:cNvPr>
          <p:cNvSpPr/>
          <p:nvPr/>
        </p:nvSpPr>
        <p:spPr>
          <a:xfrm>
            <a:off x="210063" y="176983"/>
            <a:ext cx="1224116" cy="1224117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4800" b="1" dirty="0"/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F6184D51-7B76-A84B-A912-279B66781424}"/>
              </a:ext>
            </a:extLst>
          </p:cNvPr>
          <p:cNvSpPr txBox="1"/>
          <p:nvPr/>
        </p:nvSpPr>
        <p:spPr>
          <a:xfrm>
            <a:off x="39600" y="36000"/>
            <a:ext cx="1386918" cy="132343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fr-FR" sz="8000" b="1" dirty="0">
                <a:solidFill>
                  <a:schemeClr val="bg1"/>
                </a:solidFill>
              </a:rPr>
              <a:t>16</a:t>
            </a:r>
          </a:p>
        </p:txBody>
      </p:sp>
      <p:sp>
        <p:nvSpPr>
          <p:cNvPr id="6" name="Espace réservé du contenu 2">
            <a:extLst>
              <a:ext uri="{FF2B5EF4-FFF2-40B4-BE49-F238E27FC236}">
                <a16:creationId xmlns:a16="http://schemas.microsoft.com/office/drawing/2014/main" id="{FA418B69-6F88-8F4E-B1C4-6C56964ED99B}"/>
              </a:ext>
            </a:extLst>
          </p:cNvPr>
          <p:cNvSpPr txBox="1">
            <a:spLocks/>
          </p:cNvSpPr>
          <p:nvPr/>
        </p:nvSpPr>
        <p:spPr>
          <a:xfrm>
            <a:off x="822121" y="1145763"/>
            <a:ext cx="9339500" cy="501041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sz="7200" dirty="0">
                <a:latin typeface="Cambria" panose="02040503050406030204" pitchFamily="18" charset="0"/>
                <a:cs typeface="Arial" panose="020B0604020202020204" pitchFamily="34" charset="0"/>
              </a:rPr>
              <a:t>10</a:t>
            </a:r>
            <a:r>
              <a:rPr lang="fr-FR" sz="7200" baseline="30000" dirty="0">
                <a:latin typeface="Cambria" panose="02040503050406030204" pitchFamily="18" charset="0"/>
                <a:cs typeface="Arial" panose="020B0604020202020204" pitchFamily="34" charset="0"/>
              </a:rPr>
              <a:t>3</a:t>
            </a:r>
            <a:r>
              <a:rPr lang="fr-FR" sz="7200" dirty="0">
                <a:latin typeface="Cambria" panose="02040503050406030204" pitchFamily="18" charset="0"/>
                <a:cs typeface="Arial" panose="020B0604020202020204" pitchFamily="34" charset="0"/>
              </a:rPr>
              <a:t>  </a:t>
            </a:r>
            <a:r>
              <a:rPr lang="fr-FR" sz="7200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fr-FR" sz="7200" dirty="0">
                <a:latin typeface="Cambria" panose="02040503050406030204" pitchFamily="18" charset="0"/>
                <a:cs typeface="Arial" panose="020B0604020202020204" pitchFamily="34" charset="0"/>
              </a:rPr>
              <a:t> 10</a:t>
            </a:r>
            <a:r>
              <a:rPr lang="fr-FR" sz="7200" baseline="30000" dirty="0">
                <a:latin typeface="Cambria" panose="02040503050406030204" pitchFamily="18" charset="0"/>
                <a:cs typeface="Arial" panose="020B0604020202020204" pitchFamily="34" charset="0"/>
              </a:rPr>
              <a:t>2</a:t>
            </a:r>
            <a:endParaRPr lang="fr-FR" sz="7200" b="1" baseline="30000" dirty="0"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03D4BF4D-ADCD-9349-866E-83C257A20750}"/>
              </a:ext>
            </a:extLst>
          </p:cNvPr>
          <p:cNvSpPr txBox="1"/>
          <p:nvPr/>
        </p:nvSpPr>
        <p:spPr>
          <a:xfrm>
            <a:off x="1373469" y="224060"/>
            <a:ext cx="305885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6000" i="1" dirty="0">
                <a:solidFill>
                  <a:srgbClr val="FF0000"/>
                </a:solidFill>
              </a:rPr>
              <a:t>Calculer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82B2CBB-CB0A-A048-A62F-060B9EF89EE4}"/>
              </a:ext>
            </a:extLst>
          </p:cNvPr>
          <p:cNvSpPr/>
          <p:nvPr/>
        </p:nvSpPr>
        <p:spPr>
          <a:xfrm>
            <a:off x="2379677" y="6241409"/>
            <a:ext cx="7432646" cy="109057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1794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 advClick="0" advTm="30000"/>
    </mc:Choice>
    <mc:Fallback xmlns="">
      <p:transition spd="med" advClick="0" advTm="3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3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Larme 11">
            <a:extLst>
              <a:ext uri="{FF2B5EF4-FFF2-40B4-BE49-F238E27FC236}">
                <a16:creationId xmlns:a16="http://schemas.microsoft.com/office/drawing/2014/main" id="{6F51089D-5623-584D-A866-BB1FB2421E46}"/>
              </a:ext>
            </a:extLst>
          </p:cNvPr>
          <p:cNvSpPr/>
          <p:nvPr/>
        </p:nvSpPr>
        <p:spPr>
          <a:xfrm flipH="1">
            <a:off x="-1" y="4143"/>
            <a:ext cx="1434180" cy="1408175"/>
          </a:xfrm>
          <a:prstGeom prst="teardrop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id="{00AB774B-7F79-42C7-8741-CFDF6A349A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4872" y="1929789"/>
            <a:ext cx="9767996" cy="3621554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fr-FR" sz="8000" dirty="0">
                <a:latin typeface="Cambria" panose="02040503050406030204" pitchFamily="18" charset="0"/>
              </a:rPr>
              <a:t>	Le prix d’un article coûte initialement 80 €. Il est augmenté de 10 %.</a:t>
            </a:r>
          </a:p>
          <a:p>
            <a:pPr marL="0" indent="0">
              <a:buNone/>
            </a:pPr>
            <a:endParaRPr lang="fr-FR" sz="8000" dirty="0">
              <a:latin typeface="Cambria" panose="02040503050406030204" pitchFamily="18" charset="0"/>
            </a:endParaRPr>
          </a:p>
          <a:p>
            <a:pPr marL="0" indent="0">
              <a:buNone/>
            </a:pPr>
            <a:r>
              <a:rPr lang="fr-FR" sz="8000" b="1" dirty="0">
                <a:latin typeface="Cambria" panose="02040503050406030204" pitchFamily="18" charset="0"/>
              </a:rPr>
              <a:t>	Calculer son nouveau prix. </a:t>
            </a:r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426ABE58-49E2-8542-A882-29A0657EA7FA}"/>
              </a:ext>
            </a:extLst>
          </p:cNvPr>
          <p:cNvSpPr/>
          <p:nvPr/>
        </p:nvSpPr>
        <p:spPr>
          <a:xfrm>
            <a:off x="218227" y="185147"/>
            <a:ext cx="1224116" cy="1224117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4800" b="1" dirty="0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436763E7-8413-5C44-8004-A2A3E5A3696D}"/>
              </a:ext>
            </a:extLst>
          </p:cNvPr>
          <p:cNvSpPr txBox="1"/>
          <p:nvPr/>
        </p:nvSpPr>
        <p:spPr>
          <a:xfrm>
            <a:off x="39600" y="36000"/>
            <a:ext cx="1386918" cy="132343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fr-FR" sz="8000" b="1" dirty="0">
                <a:solidFill>
                  <a:schemeClr val="bg1"/>
                </a:solidFill>
              </a:rPr>
              <a:t>17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4E6C57E-F53F-5143-BD97-60EB31E10A98}"/>
              </a:ext>
            </a:extLst>
          </p:cNvPr>
          <p:cNvSpPr/>
          <p:nvPr/>
        </p:nvSpPr>
        <p:spPr>
          <a:xfrm>
            <a:off x="2379677" y="6198377"/>
            <a:ext cx="7432646" cy="109057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7F26C20-9697-A744-8288-543C8853DC54}"/>
              </a:ext>
            </a:extLst>
          </p:cNvPr>
          <p:cNvSpPr/>
          <p:nvPr/>
        </p:nvSpPr>
        <p:spPr>
          <a:xfrm>
            <a:off x="2379677" y="6398424"/>
            <a:ext cx="7432646" cy="109057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3686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 advClick="0" advTm="30000"/>
    </mc:Choice>
    <mc:Fallback xmlns="">
      <p:transition spd="med" advClick="0" advTm="3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3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0"/>
                            </p:stCondLst>
                            <p:childTnLst>
                              <p:par>
                                <p:cTn id="9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0" dur="3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oneTexte 8">
            <a:extLst>
              <a:ext uri="{FF2B5EF4-FFF2-40B4-BE49-F238E27FC236}">
                <a16:creationId xmlns:a16="http://schemas.microsoft.com/office/drawing/2014/main" id="{ED25DCAC-FEED-3945-AB5F-A15CE3D24311}"/>
              </a:ext>
            </a:extLst>
          </p:cNvPr>
          <p:cNvSpPr txBox="1"/>
          <p:nvPr/>
        </p:nvSpPr>
        <p:spPr>
          <a:xfrm>
            <a:off x="2926703" y="-52938"/>
            <a:ext cx="633859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9600" dirty="0">
                <a:solidFill>
                  <a:srgbClr val="FF0000"/>
                </a:solidFill>
              </a:rPr>
              <a:t>CONSIGNES</a:t>
            </a:r>
          </a:p>
        </p:txBody>
      </p:sp>
      <p:sp>
        <p:nvSpPr>
          <p:cNvPr id="7" name="Espace réservé du contenu 2">
            <a:extLst>
              <a:ext uri="{FF2B5EF4-FFF2-40B4-BE49-F238E27FC236}">
                <a16:creationId xmlns:a16="http://schemas.microsoft.com/office/drawing/2014/main" id="{C4546F05-517B-9C4D-BEA0-925BCCEFA4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5194" y="1588576"/>
            <a:ext cx="9598350" cy="4486299"/>
          </a:xfrm>
        </p:spPr>
        <p:txBody>
          <a:bodyPr anchor="ctr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buClr>
                <a:srgbClr val="FF0000"/>
              </a:buClr>
              <a:buFont typeface="Wingdings" pitchFamily="2" charset="2"/>
              <a:buChar char="Ø"/>
            </a:pPr>
            <a:r>
              <a:rPr lang="fr-FR" sz="32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Une série de 25 questions va être projetée.</a:t>
            </a:r>
            <a:endParaRPr lang="fr-FR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buClr>
                <a:srgbClr val="FF0000"/>
              </a:buClr>
              <a:buFont typeface="Wingdings" pitchFamily="2" charset="2"/>
              <a:buChar char="Ø"/>
            </a:pPr>
            <a:r>
              <a:rPr lang="fr-FR" sz="32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Chaque question s’affichera pendant </a:t>
            </a:r>
            <a:r>
              <a:rPr lang="fr-FR" sz="32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 temps limité</a:t>
            </a:r>
            <a:r>
              <a:rPr lang="fr-FR" sz="32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fr-FR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buClr>
                <a:srgbClr val="FF0000"/>
              </a:buClr>
              <a:buFont typeface="Wingdings" pitchFamily="2" charset="2"/>
              <a:buChar char="Ø"/>
            </a:pPr>
            <a:r>
              <a:rPr lang="fr-FR" sz="32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Pour chaque question, il faudra répondre dans la case correspondante du document réponse.</a:t>
            </a:r>
            <a:endParaRPr lang="fr-FR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buClr>
                <a:srgbClr val="FF0000"/>
              </a:buClr>
              <a:buFont typeface="Wingdings" pitchFamily="2" charset="2"/>
              <a:buChar char="Ø"/>
            </a:pPr>
            <a:r>
              <a:rPr lang="fr-FR" sz="32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Ce test de calcul sera noté sur les 20 premières questions. Les cinq dernières serviront à départager.</a:t>
            </a:r>
            <a:endParaRPr lang="fr-FR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buClr>
                <a:srgbClr val="FF0000"/>
              </a:buClr>
              <a:buFont typeface="Wingdings" pitchFamily="2" charset="2"/>
              <a:buChar char="Ø"/>
            </a:pPr>
            <a:r>
              <a:rPr lang="fr-FR" sz="32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Tous documents et la calculatrice sont interdits.</a:t>
            </a:r>
            <a:endParaRPr lang="fr-FR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88096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Larme 15">
            <a:extLst>
              <a:ext uri="{FF2B5EF4-FFF2-40B4-BE49-F238E27FC236}">
                <a16:creationId xmlns:a16="http://schemas.microsoft.com/office/drawing/2014/main" id="{91288C71-4E64-0241-B597-023A18D157BE}"/>
              </a:ext>
            </a:extLst>
          </p:cNvPr>
          <p:cNvSpPr/>
          <p:nvPr/>
        </p:nvSpPr>
        <p:spPr>
          <a:xfrm flipH="1">
            <a:off x="-1" y="4143"/>
            <a:ext cx="1434180" cy="1408175"/>
          </a:xfrm>
          <a:prstGeom prst="teardrop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876401B5-E71D-B74A-80FB-FCE5B9B994E5}"/>
              </a:ext>
            </a:extLst>
          </p:cNvPr>
          <p:cNvSpPr/>
          <p:nvPr/>
        </p:nvSpPr>
        <p:spPr>
          <a:xfrm>
            <a:off x="210063" y="185148"/>
            <a:ext cx="1224116" cy="1224117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4800" b="1" dirty="0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F1DB2E60-8B20-EA42-ACC2-F8CD2D683630}"/>
              </a:ext>
            </a:extLst>
          </p:cNvPr>
          <p:cNvSpPr txBox="1"/>
          <p:nvPr/>
        </p:nvSpPr>
        <p:spPr>
          <a:xfrm>
            <a:off x="39600" y="36000"/>
            <a:ext cx="1386918" cy="132343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fr-FR" sz="8000" b="1" dirty="0">
                <a:solidFill>
                  <a:schemeClr val="bg1"/>
                </a:solidFill>
              </a:rPr>
              <a:t>18</a:t>
            </a:r>
          </a:p>
        </p:txBody>
      </p:sp>
      <p:sp>
        <p:nvSpPr>
          <p:cNvPr id="8" name="Espace réservé du contenu 2">
            <a:extLst>
              <a:ext uri="{FF2B5EF4-FFF2-40B4-BE49-F238E27FC236}">
                <a16:creationId xmlns:a16="http://schemas.microsoft.com/office/drawing/2014/main" id="{FFD15664-78FC-CB4E-933C-7D15D163B66A}"/>
              </a:ext>
            </a:extLst>
          </p:cNvPr>
          <p:cNvSpPr txBox="1">
            <a:spLocks/>
          </p:cNvSpPr>
          <p:nvPr/>
        </p:nvSpPr>
        <p:spPr>
          <a:xfrm>
            <a:off x="822121" y="2039272"/>
            <a:ext cx="8472486" cy="337492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sz="8000" dirty="0"/>
              <a:t>35 x 11</a:t>
            </a:r>
            <a:endParaRPr lang="fr-FR" sz="8000" b="1" dirty="0"/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26F75D1B-F939-0D4D-815F-B11EEA549A19}"/>
              </a:ext>
            </a:extLst>
          </p:cNvPr>
          <p:cNvSpPr txBox="1"/>
          <p:nvPr/>
        </p:nvSpPr>
        <p:spPr>
          <a:xfrm>
            <a:off x="1373469" y="224060"/>
            <a:ext cx="305885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6000" i="1" dirty="0">
                <a:solidFill>
                  <a:srgbClr val="FF0000"/>
                </a:solidFill>
              </a:rPr>
              <a:t>Calculer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9D930AE-2DBF-7D44-B2B4-9E2E99A60F79}"/>
              </a:ext>
            </a:extLst>
          </p:cNvPr>
          <p:cNvSpPr/>
          <p:nvPr/>
        </p:nvSpPr>
        <p:spPr>
          <a:xfrm>
            <a:off x="2379677" y="6198377"/>
            <a:ext cx="7432646" cy="109057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BE31DCC-B10D-F34E-B4DF-F54C27E0DD04}"/>
              </a:ext>
            </a:extLst>
          </p:cNvPr>
          <p:cNvSpPr/>
          <p:nvPr/>
        </p:nvSpPr>
        <p:spPr>
          <a:xfrm>
            <a:off x="2379677" y="6398424"/>
            <a:ext cx="7432646" cy="109057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6819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 advClick="0" advTm="30000"/>
    </mc:Choice>
    <mc:Fallback xmlns="">
      <p:transition spd="med" advClick="0" advTm="3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30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0"/>
                            </p:stCondLst>
                            <p:childTnLst>
                              <p:par>
                                <p:cTn id="9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0" dur="30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Larme 9">
            <a:extLst>
              <a:ext uri="{FF2B5EF4-FFF2-40B4-BE49-F238E27FC236}">
                <a16:creationId xmlns:a16="http://schemas.microsoft.com/office/drawing/2014/main" id="{47F501F6-A7E5-1340-BDE8-58A0E86D3C22}"/>
              </a:ext>
            </a:extLst>
          </p:cNvPr>
          <p:cNvSpPr/>
          <p:nvPr/>
        </p:nvSpPr>
        <p:spPr>
          <a:xfrm flipH="1">
            <a:off x="-1" y="4143"/>
            <a:ext cx="1434180" cy="1408175"/>
          </a:xfrm>
          <a:prstGeom prst="teardrop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llipse 10">
            <a:extLst>
              <a:ext uri="{FF2B5EF4-FFF2-40B4-BE49-F238E27FC236}">
                <a16:creationId xmlns:a16="http://schemas.microsoft.com/office/drawing/2014/main" id="{85855E01-8916-5140-84FA-8F1A459BED6D}"/>
              </a:ext>
            </a:extLst>
          </p:cNvPr>
          <p:cNvSpPr/>
          <p:nvPr/>
        </p:nvSpPr>
        <p:spPr>
          <a:xfrm>
            <a:off x="218227" y="193310"/>
            <a:ext cx="1224116" cy="1224117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4800" b="1" dirty="0"/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317287EA-FFF2-FB48-9E5D-29A8D70C1D97}"/>
              </a:ext>
            </a:extLst>
          </p:cNvPr>
          <p:cNvSpPr txBox="1"/>
          <p:nvPr/>
        </p:nvSpPr>
        <p:spPr>
          <a:xfrm>
            <a:off x="39600" y="36000"/>
            <a:ext cx="1386918" cy="132343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fr-FR" sz="8000" b="1" dirty="0">
                <a:solidFill>
                  <a:schemeClr val="bg1"/>
                </a:solidFill>
              </a:rPr>
              <a:t>19</a:t>
            </a:r>
          </a:p>
        </p:txBody>
      </p:sp>
      <p:sp>
        <p:nvSpPr>
          <p:cNvPr id="9" name="Espace réservé du contenu 2">
            <a:extLst>
              <a:ext uri="{FF2B5EF4-FFF2-40B4-BE49-F238E27FC236}">
                <a16:creationId xmlns:a16="http://schemas.microsoft.com/office/drawing/2014/main" id="{32083BDA-CA41-1E4E-8DC0-E0A876E9F2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306" y="1968285"/>
            <a:ext cx="9701091" cy="4073077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fr-FR" sz="4400" dirty="0">
                <a:latin typeface="Cambria" panose="02040503050406030204" pitchFamily="18" charset="0"/>
              </a:rPr>
              <a:t>			 </a:t>
            </a:r>
          </a:p>
          <a:p>
            <a:pPr>
              <a:buNone/>
            </a:pPr>
            <a:r>
              <a:rPr lang="fr-FR" sz="4400" dirty="0">
                <a:latin typeface="Cambria" panose="02040503050406030204" pitchFamily="18" charset="0"/>
              </a:rPr>
              <a:t>			Calculer la moyenne des longueurs suivantes : 200 cm ; 100 cm ; 300 cm</a:t>
            </a:r>
            <a:endParaRPr lang="fr-FR" sz="4400" b="1" dirty="0">
              <a:latin typeface="Cambria" panose="02040503050406030204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8EECABD-1702-C04B-9075-E043690F5792}"/>
              </a:ext>
            </a:extLst>
          </p:cNvPr>
          <p:cNvSpPr/>
          <p:nvPr/>
        </p:nvSpPr>
        <p:spPr>
          <a:xfrm>
            <a:off x="2379677" y="6198377"/>
            <a:ext cx="7432646" cy="109057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3025BFD-C579-2949-837C-74ABCC1C7348}"/>
              </a:ext>
            </a:extLst>
          </p:cNvPr>
          <p:cNvSpPr/>
          <p:nvPr/>
        </p:nvSpPr>
        <p:spPr>
          <a:xfrm>
            <a:off x="2379677" y="6398424"/>
            <a:ext cx="7432646" cy="109057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9085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 advClick="0" advTm="30000"/>
    </mc:Choice>
    <mc:Fallback xmlns="">
      <p:transition spd="med" advClick="0" advTm="3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3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0"/>
                            </p:stCondLst>
                            <p:childTnLst>
                              <p:par>
                                <p:cTn id="9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0" dur="3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Larme 11">
            <a:extLst>
              <a:ext uri="{FF2B5EF4-FFF2-40B4-BE49-F238E27FC236}">
                <a16:creationId xmlns:a16="http://schemas.microsoft.com/office/drawing/2014/main" id="{C96A91F5-920B-2248-8405-D625FFB079E1}"/>
              </a:ext>
            </a:extLst>
          </p:cNvPr>
          <p:cNvSpPr/>
          <p:nvPr/>
        </p:nvSpPr>
        <p:spPr>
          <a:xfrm flipH="1">
            <a:off x="-1" y="4143"/>
            <a:ext cx="1434180" cy="1408175"/>
          </a:xfrm>
          <a:prstGeom prst="teardrop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4DB237B7-7732-8941-9996-0ED27AF8690A}"/>
              </a:ext>
            </a:extLst>
          </p:cNvPr>
          <p:cNvSpPr/>
          <p:nvPr/>
        </p:nvSpPr>
        <p:spPr>
          <a:xfrm>
            <a:off x="218227" y="185147"/>
            <a:ext cx="1224116" cy="1224117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4800" b="1" dirty="0"/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23D33BB8-666E-C842-88B2-C61135E93E09}"/>
              </a:ext>
            </a:extLst>
          </p:cNvPr>
          <p:cNvSpPr txBox="1"/>
          <p:nvPr/>
        </p:nvSpPr>
        <p:spPr>
          <a:xfrm>
            <a:off x="39600" y="36000"/>
            <a:ext cx="1386918" cy="132343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fr-FR" sz="8000" b="1" dirty="0">
                <a:solidFill>
                  <a:schemeClr val="bg1"/>
                </a:solidFill>
              </a:rPr>
              <a:t>20</a:t>
            </a:r>
          </a:p>
        </p:txBody>
      </p:sp>
      <p:sp>
        <p:nvSpPr>
          <p:cNvPr id="13" name="Espace réservé du contenu 2">
            <a:extLst>
              <a:ext uri="{FF2B5EF4-FFF2-40B4-BE49-F238E27FC236}">
                <a16:creationId xmlns:a16="http://schemas.microsoft.com/office/drawing/2014/main" id="{D674E4EF-971B-4F4A-B248-763E3553A6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8227" y="3922992"/>
            <a:ext cx="10940553" cy="222250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fr-FR" sz="4000" b="1" dirty="0">
                <a:latin typeface="Cambria" panose="02040503050406030204" pitchFamily="18" charset="0"/>
              </a:rPr>
              <a:t>			Quel est le pourcentage de clients très satisfaits ? </a:t>
            </a:r>
          </a:p>
          <a:p>
            <a:pPr>
              <a:buNone/>
            </a:pPr>
            <a:r>
              <a:rPr lang="fr-FR" sz="4000" b="1" dirty="0">
                <a:latin typeface="Cambria" panose="02040503050406030204" pitchFamily="18" charset="0"/>
              </a:rPr>
              <a:t>	</a:t>
            </a:r>
            <a:r>
              <a:rPr lang="fr-FR" sz="4000" dirty="0">
                <a:latin typeface="Cambria" panose="02040503050406030204" pitchFamily="18" charset="0"/>
              </a:rPr>
              <a:t>Donner le résultat sous forme décimale.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DE22917-0537-A64D-A51C-0069EF4EE46B}"/>
              </a:ext>
            </a:extLst>
          </p:cNvPr>
          <p:cNvSpPr/>
          <p:nvPr/>
        </p:nvSpPr>
        <p:spPr>
          <a:xfrm>
            <a:off x="2379677" y="6198377"/>
            <a:ext cx="7432646" cy="109057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95C4710-12DA-574B-BFF3-8B0B6CE97CE6}"/>
              </a:ext>
            </a:extLst>
          </p:cNvPr>
          <p:cNvSpPr/>
          <p:nvPr/>
        </p:nvSpPr>
        <p:spPr>
          <a:xfrm>
            <a:off x="2379677" y="6398424"/>
            <a:ext cx="7432646" cy="109057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6" name="Image 15">
            <a:extLst>
              <a:ext uri="{FF2B5EF4-FFF2-40B4-BE49-F238E27FC236}">
                <a16:creationId xmlns:a16="http://schemas.microsoft.com/office/drawing/2014/main" id="{BB2BA0B1-CA63-F646-B42F-11BBFB181D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87214" y="36000"/>
            <a:ext cx="7391389" cy="4140215"/>
          </a:xfrm>
          <a:prstGeom prst="rect">
            <a:avLst/>
          </a:prstGeom>
        </p:spPr>
      </p:pic>
      <p:sp>
        <p:nvSpPr>
          <p:cNvPr id="11" name="Espace réservé du contenu 2">
            <a:extLst>
              <a:ext uri="{FF2B5EF4-FFF2-40B4-BE49-F238E27FC236}">
                <a16:creationId xmlns:a16="http://schemas.microsoft.com/office/drawing/2014/main" id="{D674E4EF-971B-4F4A-B248-763E3553A6A0}"/>
              </a:ext>
            </a:extLst>
          </p:cNvPr>
          <p:cNvSpPr txBox="1">
            <a:spLocks/>
          </p:cNvSpPr>
          <p:nvPr/>
        </p:nvSpPr>
        <p:spPr>
          <a:xfrm>
            <a:off x="218228" y="1032933"/>
            <a:ext cx="6487372" cy="265171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 3" charset="2"/>
              <a:buNone/>
            </a:pPr>
            <a:r>
              <a:rPr lang="fr-FR" sz="4000" dirty="0">
                <a:latin typeface="Cambria" panose="02040503050406030204" pitchFamily="18" charset="0"/>
              </a:rPr>
              <a:t>			Une enquête de satisfaction parmi 1 000 clients d’un magasin donne le diagramme ci-contre:</a:t>
            </a:r>
          </a:p>
          <a:p>
            <a:pPr>
              <a:buFont typeface="Wingdings 3" charset="2"/>
              <a:buNone/>
            </a:pPr>
            <a:endParaRPr lang="fr-FR" sz="4000" dirty="0">
              <a:latin typeface="Cambria" panose="02040503050406030204" pitchFamily="18" charset="0"/>
            </a:endParaRPr>
          </a:p>
          <a:p>
            <a:pPr>
              <a:buFont typeface="Wingdings 3" charset="2"/>
              <a:buNone/>
            </a:pPr>
            <a:r>
              <a:rPr lang="fr-FR" sz="4000" dirty="0">
                <a:latin typeface="Cambria" panose="02040503050406030204" pitchFamily="18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803111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 advClick="0" advTm="30000"/>
    </mc:Choice>
    <mc:Fallback xmlns="">
      <p:transition spd="med" advClick="0" advTm="3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3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0"/>
                            </p:stCondLst>
                            <p:childTnLst>
                              <p:par>
                                <p:cTn id="9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0" dur="30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Larme 11">
            <a:extLst>
              <a:ext uri="{FF2B5EF4-FFF2-40B4-BE49-F238E27FC236}">
                <a16:creationId xmlns:a16="http://schemas.microsoft.com/office/drawing/2014/main" id="{CD8D1CBF-753C-6A4A-8454-27100A08FD70}"/>
              </a:ext>
            </a:extLst>
          </p:cNvPr>
          <p:cNvSpPr/>
          <p:nvPr/>
        </p:nvSpPr>
        <p:spPr>
          <a:xfrm flipH="1">
            <a:off x="-1" y="4143"/>
            <a:ext cx="1434180" cy="1408175"/>
          </a:xfrm>
          <a:prstGeom prst="teardrop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4DB237B7-7732-8941-9996-0ED27AF8690A}"/>
              </a:ext>
            </a:extLst>
          </p:cNvPr>
          <p:cNvSpPr/>
          <p:nvPr/>
        </p:nvSpPr>
        <p:spPr>
          <a:xfrm>
            <a:off x="218227" y="193310"/>
            <a:ext cx="1224116" cy="1224117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4800" b="1" dirty="0"/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23D33BB8-666E-C842-88B2-C61135E93E09}"/>
              </a:ext>
            </a:extLst>
          </p:cNvPr>
          <p:cNvSpPr txBox="1"/>
          <p:nvPr/>
        </p:nvSpPr>
        <p:spPr>
          <a:xfrm>
            <a:off x="39600" y="36000"/>
            <a:ext cx="1386918" cy="132343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fr-FR" sz="8000" b="1" dirty="0">
                <a:solidFill>
                  <a:schemeClr val="bg1"/>
                </a:solidFill>
              </a:rPr>
              <a:t>21</a:t>
            </a:r>
          </a:p>
        </p:txBody>
      </p:sp>
      <p:sp>
        <p:nvSpPr>
          <p:cNvPr id="13" name="Espace réservé du contenu 2">
            <a:extLst>
              <a:ext uri="{FF2B5EF4-FFF2-40B4-BE49-F238E27FC236}">
                <a16:creationId xmlns:a16="http://schemas.microsoft.com/office/drawing/2014/main" id="{D674E4EF-971B-4F4A-B248-763E3553A6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600" y="1005629"/>
            <a:ext cx="7777656" cy="451940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fr-FR" sz="4400" dirty="0">
                <a:latin typeface="Cambria" panose="02040503050406030204" pitchFamily="18" charset="0"/>
              </a:rPr>
              <a:t>			</a:t>
            </a:r>
            <a:r>
              <a:rPr lang="fr-FR" sz="4000" dirty="0">
                <a:latin typeface="Cambria" panose="02040503050406030204" pitchFamily="18" charset="0"/>
              </a:rPr>
              <a:t>A un stand d’une fête foraine, on gagne un lot si on tire le chiffre 1 en tournant la roue.</a:t>
            </a:r>
          </a:p>
          <a:p>
            <a:pPr>
              <a:buNone/>
            </a:pPr>
            <a:r>
              <a:rPr lang="fr-FR" sz="4000" dirty="0">
                <a:latin typeface="Cambria" panose="02040503050406030204" pitchFamily="18" charset="0"/>
              </a:rPr>
              <a:t> </a:t>
            </a:r>
          </a:p>
          <a:p>
            <a:pPr>
              <a:buNone/>
            </a:pPr>
            <a:r>
              <a:rPr lang="fr-FR" sz="4000" dirty="0">
                <a:latin typeface="Cambria" panose="02040503050406030204" pitchFamily="18" charset="0"/>
              </a:rPr>
              <a:t>	</a:t>
            </a:r>
            <a:r>
              <a:rPr lang="fr-FR" sz="4000" b="1" dirty="0">
                <a:latin typeface="Cambria" panose="02040503050406030204" pitchFamily="18" charset="0"/>
              </a:rPr>
              <a:t>Quelle est la probabilité de tomber sur le chiffre 1 ?</a:t>
            </a:r>
          </a:p>
          <a:p>
            <a:pPr>
              <a:buNone/>
            </a:pPr>
            <a:r>
              <a:rPr lang="fr-FR" sz="4000" dirty="0">
                <a:latin typeface="Cambria" panose="02040503050406030204" pitchFamily="18" charset="0"/>
              </a:rPr>
              <a:t>  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1B882BC-F0D9-D24C-B94C-DF807EFC7D11}"/>
              </a:ext>
            </a:extLst>
          </p:cNvPr>
          <p:cNvSpPr/>
          <p:nvPr/>
        </p:nvSpPr>
        <p:spPr>
          <a:xfrm>
            <a:off x="2379677" y="6198377"/>
            <a:ext cx="7432646" cy="109057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530A331-16D2-404A-B5D9-681A66E7EE60}"/>
              </a:ext>
            </a:extLst>
          </p:cNvPr>
          <p:cNvSpPr/>
          <p:nvPr/>
        </p:nvSpPr>
        <p:spPr>
          <a:xfrm>
            <a:off x="2379677" y="6398424"/>
            <a:ext cx="7432646" cy="109057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707A6D47-C869-4F49-B9D6-2D01034E0A1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3926" y="770372"/>
            <a:ext cx="6672494" cy="4729667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02CBDCD4-9ACE-2142-91B0-6221B56F557B}"/>
              </a:ext>
            </a:extLst>
          </p:cNvPr>
          <p:cNvSpPr txBox="1"/>
          <p:nvPr/>
        </p:nvSpPr>
        <p:spPr>
          <a:xfrm>
            <a:off x="380717" y="5348856"/>
            <a:ext cx="104659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latin typeface="Cambria" panose="02040503050406030204" pitchFamily="18" charset="0"/>
              </a:rPr>
              <a:t>Donner le résultat sous forme fractionnaire.</a:t>
            </a:r>
            <a:endParaRPr lang="fr-FR" sz="3600" dirty="0"/>
          </a:p>
        </p:txBody>
      </p:sp>
    </p:spTree>
    <p:extLst>
      <p:ext uri="{BB962C8B-B14F-4D97-AF65-F5344CB8AC3E}">
        <p14:creationId xmlns:p14="http://schemas.microsoft.com/office/powerpoint/2010/main" val="3763519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 advClick="0" advTm="30000"/>
    </mc:Choice>
    <mc:Fallback xmlns="">
      <p:transition spd="med" advClick="0" advTm="3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3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0"/>
                            </p:stCondLst>
                            <p:childTnLst>
                              <p:par>
                                <p:cTn id="9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0" dur="3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arme 6">
            <a:extLst>
              <a:ext uri="{FF2B5EF4-FFF2-40B4-BE49-F238E27FC236}">
                <a16:creationId xmlns:a16="http://schemas.microsoft.com/office/drawing/2014/main" id="{73585086-7965-4F48-876A-1769468770FD}"/>
              </a:ext>
            </a:extLst>
          </p:cNvPr>
          <p:cNvSpPr/>
          <p:nvPr/>
        </p:nvSpPr>
        <p:spPr>
          <a:xfrm flipH="1">
            <a:off x="-1" y="4143"/>
            <a:ext cx="1434180" cy="1408175"/>
          </a:xfrm>
          <a:prstGeom prst="teardrop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4DB237B7-7732-8941-9996-0ED27AF8690A}"/>
              </a:ext>
            </a:extLst>
          </p:cNvPr>
          <p:cNvSpPr/>
          <p:nvPr/>
        </p:nvSpPr>
        <p:spPr>
          <a:xfrm>
            <a:off x="218227" y="176982"/>
            <a:ext cx="1224116" cy="1224117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4800" b="1" dirty="0"/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23D33BB8-666E-C842-88B2-C61135E93E09}"/>
              </a:ext>
            </a:extLst>
          </p:cNvPr>
          <p:cNvSpPr txBox="1"/>
          <p:nvPr/>
        </p:nvSpPr>
        <p:spPr>
          <a:xfrm>
            <a:off x="39600" y="36000"/>
            <a:ext cx="1386918" cy="132343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fr-FR" sz="8000" b="1" dirty="0">
                <a:solidFill>
                  <a:schemeClr val="bg1"/>
                </a:solidFill>
              </a:rPr>
              <a:t>22</a:t>
            </a:r>
          </a:p>
        </p:txBody>
      </p:sp>
      <p:sp>
        <p:nvSpPr>
          <p:cNvPr id="13" name="Espace réservé du contenu 2">
            <a:extLst>
              <a:ext uri="{FF2B5EF4-FFF2-40B4-BE49-F238E27FC236}">
                <a16:creationId xmlns:a16="http://schemas.microsoft.com/office/drawing/2014/main" id="{D674E4EF-971B-4F4A-B248-763E3553A6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1337" y="2377440"/>
            <a:ext cx="9766913" cy="367468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fr-FR" sz="4400" dirty="0">
                <a:latin typeface="Cambria" panose="02040503050406030204" pitchFamily="18" charset="0"/>
              </a:rPr>
              <a:t>	</a:t>
            </a:r>
            <a:r>
              <a:rPr lang="fr-FR" sz="8000" dirty="0">
                <a:latin typeface="Cambria" panose="02040503050406030204" pitchFamily="18" charset="0"/>
              </a:rPr>
              <a:t>5,2 </a:t>
            </a:r>
            <a:r>
              <a:rPr lang="fr-FR" sz="8000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fr-FR" sz="8000" dirty="0">
                <a:latin typeface="Cambria" panose="02040503050406030204" pitchFamily="18" charset="0"/>
              </a:rPr>
              <a:t> 0,1 </a:t>
            </a:r>
            <a:endParaRPr lang="fr-FR" sz="8000" b="1" dirty="0">
              <a:latin typeface="Cambria" panose="02040503050406030204" pitchFamily="18" charset="0"/>
            </a:endParaRP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F7976948-3DAA-794A-835E-64EA67F7ED58}"/>
              </a:ext>
            </a:extLst>
          </p:cNvPr>
          <p:cNvSpPr txBox="1"/>
          <p:nvPr/>
        </p:nvSpPr>
        <p:spPr>
          <a:xfrm>
            <a:off x="1373469" y="224060"/>
            <a:ext cx="305885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6000" i="1" dirty="0">
                <a:solidFill>
                  <a:srgbClr val="FF0000"/>
                </a:solidFill>
              </a:rPr>
              <a:t>Calculer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3B6717C-0CA0-4F4B-9FB5-8F0D0FF2FDEA}"/>
              </a:ext>
            </a:extLst>
          </p:cNvPr>
          <p:cNvSpPr/>
          <p:nvPr/>
        </p:nvSpPr>
        <p:spPr>
          <a:xfrm>
            <a:off x="2379677" y="6241409"/>
            <a:ext cx="7432646" cy="109057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8014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 advClick="0" advTm="30000"/>
    </mc:Choice>
    <mc:Fallback xmlns="">
      <p:transition spd="med" advClick="0" advTm="3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3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arme 6">
            <a:extLst>
              <a:ext uri="{FF2B5EF4-FFF2-40B4-BE49-F238E27FC236}">
                <a16:creationId xmlns:a16="http://schemas.microsoft.com/office/drawing/2014/main" id="{0D939564-4D24-C447-A00A-538325D6F9AC}"/>
              </a:ext>
            </a:extLst>
          </p:cNvPr>
          <p:cNvSpPr/>
          <p:nvPr/>
        </p:nvSpPr>
        <p:spPr>
          <a:xfrm flipH="1">
            <a:off x="-1" y="4143"/>
            <a:ext cx="1434180" cy="1408175"/>
          </a:xfrm>
          <a:prstGeom prst="teardrop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4DB237B7-7732-8941-9996-0ED27AF8690A}"/>
              </a:ext>
            </a:extLst>
          </p:cNvPr>
          <p:cNvSpPr/>
          <p:nvPr/>
        </p:nvSpPr>
        <p:spPr>
          <a:xfrm>
            <a:off x="218227" y="193313"/>
            <a:ext cx="1224116" cy="1224117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4800" b="1" dirty="0"/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23D33BB8-666E-C842-88B2-C61135E93E09}"/>
              </a:ext>
            </a:extLst>
          </p:cNvPr>
          <p:cNvSpPr txBox="1"/>
          <p:nvPr/>
        </p:nvSpPr>
        <p:spPr>
          <a:xfrm>
            <a:off x="-37901" y="37321"/>
            <a:ext cx="1386918" cy="132343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fr-FR" sz="8000" b="1" dirty="0">
                <a:solidFill>
                  <a:schemeClr val="bg1"/>
                </a:solidFill>
              </a:rPr>
              <a:t>23</a:t>
            </a:r>
          </a:p>
        </p:txBody>
      </p:sp>
      <p:sp>
        <p:nvSpPr>
          <p:cNvPr id="13" name="Espace réservé du contenu 2">
            <a:extLst>
              <a:ext uri="{FF2B5EF4-FFF2-40B4-BE49-F238E27FC236}">
                <a16:creationId xmlns:a16="http://schemas.microsoft.com/office/drawing/2014/main" id="{D674E4EF-971B-4F4A-B248-763E3553A6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8228" y="1549931"/>
            <a:ext cx="10354522" cy="448067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fr-FR" sz="5400" dirty="0">
                <a:latin typeface="Cambria" panose="02040503050406030204" pitchFamily="18" charset="0"/>
              </a:rPr>
              <a:t>	 </a:t>
            </a:r>
            <a:r>
              <a:rPr lang="fr-FR" sz="5400" dirty="0">
                <a:latin typeface="Arial" panose="020B0604020202020204" pitchFamily="34" charset="0"/>
                <a:cs typeface="Arial" panose="020B0604020202020204" pitchFamily="34" charset="0"/>
              </a:rPr>
              <a:t>Si  𝑥 = 2, calculer la valeur de : </a:t>
            </a:r>
          </a:p>
          <a:p>
            <a:pPr>
              <a:buNone/>
            </a:pPr>
            <a:endParaRPr lang="fr-FR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None/>
            </a:pPr>
            <a:r>
              <a:rPr lang="fr-FR" sz="6000" dirty="0">
                <a:latin typeface="Cambria" panose="02040503050406030204" pitchFamily="18" charset="0"/>
              </a:rPr>
              <a:t> </a:t>
            </a:r>
            <a:r>
              <a:rPr lang="fr-FR" sz="8000" dirty="0">
                <a:latin typeface="Cambria" panose="02040503050406030204" pitchFamily="18" charset="0"/>
              </a:rPr>
              <a:t>𝑥</a:t>
            </a:r>
            <a:r>
              <a:rPr lang="fr-FR" sz="8000" baseline="30000" dirty="0">
                <a:latin typeface="Cambria" panose="02040503050406030204" pitchFamily="18" charset="0"/>
              </a:rPr>
              <a:t>2</a:t>
            </a:r>
            <a:r>
              <a:rPr lang="fr-FR" sz="8000" dirty="0">
                <a:latin typeface="Cambria" panose="02040503050406030204" pitchFamily="18" charset="0"/>
              </a:rPr>
              <a:t> + 𝑥 −5</a:t>
            </a:r>
            <a:endParaRPr lang="fr-FR" sz="8000" b="1" dirty="0">
              <a:latin typeface="Cambria" panose="02040503050406030204" pitchFamily="18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74A443E-7CF1-AB43-985F-C176DF7E422E}"/>
              </a:ext>
            </a:extLst>
          </p:cNvPr>
          <p:cNvSpPr/>
          <p:nvPr/>
        </p:nvSpPr>
        <p:spPr>
          <a:xfrm>
            <a:off x="2379677" y="6198377"/>
            <a:ext cx="7432646" cy="109057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A20926C-F457-7947-B47C-4C1C6223EE62}"/>
              </a:ext>
            </a:extLst>
          </p:cNvPr>
          <p:cNvSpPr/>
          <p:nvPr/>
        </p:nvSpPr>
        <p:spPr>
          <a:xfrm>
            <a:off x="2379677" y="6398424"/>
            <a:ext cx="7432646" cy="109057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5851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 advClick="0" advTm="30000"/>
    </mc:Choice>
    <mc:Fallback xmlns="">
      <p:transition spd="med" advClick="0" advTm="3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3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0"/>
                            </p:stCondLst>
                            <p:childTnLst>
                              <p:par>
                                <p:cTn id="9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0" dur="3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Larme 11">
            <a:extLst>
              <a:ext uri="{FF2B5EF4-FFF2-40B4-BE49-F238E27FC236}">
                <a16:creationId xmlns:a16="http://schemas.microsoft.com/office/drawing/2014/main" id="{941C6463-7912-CC49-83D5-B3F51A5A1519}"/>
              </a:ext>
            </a:extLst>
          </p:cNvPr>
          <p:cNvSpPr/>
          <p:nvPr/>
        </p:nvSpPr>
        <p:spPr>
          <a:xfrm flipH="1">
            <a:off x="-1" y="4143"/>
            <a:ext cx="1434180" cy="1408175"/>
          </a:xfrm>
          <a:prstGeom prst="teardrop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4DB237B7-7732-8941-9996-0ED27AF8690A}"/>
              </a:ext>
            </a:extLst>
          </p:cNvPr>
          <p:cNvSpPr/>
          <p:nvPr/>
        </p:nvSpPr>
        <p:spPr>
          <a:xfrm>
            <a:off x="218227" y="193312"/>
            <a:ext cx="1224116" cy="1224117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4800" b="1" dirty="0"/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23D33BB8-666E-C842-88B2-C61135E93E09}"/>
              </a:ext>
            </a:extLst>
          </p:cNvPr>
          <p:cNvSpPr txBox="1"/>
          <p:nvPr/>
        </p:nvSpPr>
        <p:spPr>
          <a:xfrm>
            <a:off x="-37903" y="-37111"/>
            <a:ext cx="1386918" cy="132343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fr-FR" sz="8000" b="1" dirty="0">
                <a:solidFill>
                  <a:schemeClr val="bg1"/>
                </a:solidFill>
              </a:rPr>
              <a:t>24</a:t>
            </a:r>
          </a:p>
        </p:txBody>
      </p:sp>
      <p:sp>
        <p:nvSpPr>
          <p:cNvPr id="13" name="Espace réservé du contenu 2">
            <a:extLst>
              <a:ext uri="{FF2B5EF4-FFF2-40B4-BE49-F238E27FC236}">
                <a16:creationId xmlns:a16="http://schemas.microsoft.com/office/drawing/2014/main" id="{D674E4EF-971B-4F4A-B248-763E3553A6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6461" y="1468803"/>
            <a:ext cx="10615088" cy="454352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fr-FR" sz="4000" dirty="0">
                <a:latin typeface="Cambria" panose="02040503050406030204" pitchFamily="18" charset="0"/>
              </a:rPr>
              <a:t>			Parmi les 24 élèves d’une classe de Terminale BAC PRO, 6 élèves empruntent le téléphérique pour se rendre au lycée.</a:t>
            </a:r>
          </a:p>
          <a:p>
            <a:pPr>
              <a:buNone/>
            </a:pPr>
            <a:endParaRPr lang="fr-FR" sz="4000" dirty="0">
              <a:latin typeface="Cambria" panose="02040503050406030204" pitchFamily="18" charset="0"/>
            </a:endParaRPr>
          </a:p>
          <a:p>
            <a:pPr>
              <a:buNone/>
            </a:pPr>
            <a:r>
              <a:rPr lang="fr-FR" sz="4000" dirty="0">
                <a:latin typeface="Cambria" panose="02040503050406030204" pitchFamily="18" charset="0"/>
              </a:rPr>
              <a:t>			</a:t>
            </a:r>
            <a:r>
              <a:rPr lang="fr-FR" sz="4000" b="1" dirty="0">
                <a:latin typeface="Cambria" panose="02040503050406030204" pitchFamily="18" charset="0"/>
              </a:rPr>
              <a:t>Quel est le pourcentage d’élèves de cette classe qui empruntent le téléphérique?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682B1D8-A3AC-A04D-BCCA-6CFDCE2E6CF6}"/>
              </a:ext>
            </a:extLst>
          </p:cNvPr>
          <p:cNvSpPr/>
          <p:nvPr/>
        </p:nvSpPr>
        <p:spPr>
          <a:xfrm>
            <a:off x="2379677" y="6198377"/>
            <a:ext cx="7432646" cy="109057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8B17060-D369-0044-A2E8-49385177AED4}"/>
              </a:ext>
            </a:extLst>
          </p:cNvPr>
          <p:cNvSpPr/>
          <p:nvPr/>
        </p:nvSpPr>
        <p:spPr>
          <a:xfrm>
            <a:off x="2379677" y="6398424"/>
            <a:ext cx="7432646" cy="109057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9312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 advClick="0" advTm="30000"/>
    </mc:Choice>
    <mc:Fallback xmlns="">
      <p:transition spd="med" advClick="0" advTm="3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3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0"/>
                            </p:stCondLst>
                            <p:childTnLst>
                              <p:par>
                                <p:cTn id="9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0" dur="30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Larme 10">
            <a:extLst>
              <a:ext uri="{FF2B5EF4-FFF2-40B4-BE49-F238E27FC236}">
                <a16:creationId xmlns:a16="http://schemas.microsoft.com/office/drawing/2014/main" id="{F1CAD899-2228-4549-ACE3-5348D60CF305}"/>
              </a:ext>
            </a:extLst>
          </p:cNvPr>
          <p:cNvSpPr/>
          <p:nvPr/>
        </p:nvSpPr>
        <p:spPr>
          <a:xfrm flipH="1">
            <a:off x="-1" y="4143"/>
            <a:ext cx="1434180" cy="1408175"/>
          </a:xfrm>
          <a:prstGeom prst="teardrop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4DB237B7-7732-8941-9996-0ED27AF8690A}"/>
              </a:ext>
            </a:extLst>
          </p:cNvPr>
          <p:cNvSpPr/>
          <p:nvPr/>
        </p:nvSpPr>
        <p:spPr>
          <a:xfrm>
            <a:off x="201517" y="171110"/>
            <a:ext cx="1224116" cy="1224117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4800" b="1" dirty="0"/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23D33BB8-666E-C842-88B2-C61135E93E09}"/>
              </a:ext>
            </a:extLst>
          </p:cNvPr>
          <p:cNvSpPr txBox="1"/>
          <p:nvPr/>
        </p:nvSpPr>
        <p:spPr>
          <a:xfrm>
            <a:off x="41084" y="-38047"/>
            <a:ext cx="1386918" cy="132343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fr-FR" sz="8000" b="1" dirty="0">
                <a:solidFill>
                  <a:schemeClr val="bg1"/>
                </a:solidFill>
              </a:rPr>
              <a:t>25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22F2A87-61A9-A74D-AEFA-9212B618237E}"/>
              </a:ext>
            </a:extLst>
          </p:cNvPr>
          <p:cNvSpPr/>
          <p:nvPr/>
        </p:nvSpPr>
        <p:spPr>
          <a:xfrm>
            <a:off x="2379677" y="6198377"/>
            <a:ext cx="7432646" cy="109057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095E703-761A-EC4A-B6AC-F66F9B6B43A8}"/>
              </a:ext>
            </a:extLst>
          </p:cNvPr>
          <p:cNvSpPr/>
          <p:nvPr/>
        </p:nvSpPr>
        <p:spPr>
          <a:xfrm>
            <a:off x="2379677" y="6398424"/>
            <a:ext cx="7432646" cy="109057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space réservé du contenu 2">
            <a:extLst>
              <a:ext uri="{FF2B5EF4-FFF2-40B4-BE49-F238E27FC236}">
                <a16:creationId xmlns:a16="http://schemas.microsoft.com/office/drawing/2014/main" id="{0AAB3749-7B0F-B140-8B94-3C48CF77F9A1}"/>
              </a:ext>
            </a:extLst>
          </p:cNvPr>
          <p:cNvSpPr txBox="1">
            <a:spLocks/>
          </p:cNvSpPr>
          <p:nvPr/>
        </p:nvSpPr>
        <p:spPr>
          <a:xfrm>
            <a:off x="420361" y="2304972"/>
            <a:ext cx="6669878" cy="376647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fr-FR" sz="4400" dirty="0">
                <a:latin typeface="Cambria" panose="02040503050406030204" pitchFamily="18" charset="0"/>
              </a:rPr>
              <a:t>	</a:t>
            </a:r>
            <a:r>
              <a:rPr lang="fr-FR" sz="4000" dirty="0">
                <a:latin typeface="Cambria" panose="02040503050406030204" pitchFamily="18" charset="0"/>
              </a:rPr>
              <a:t>Déterminer graphiquement le coefficient directeur de la droite ci-contre:  </a:t>
            </a:r>
          </a:p>
          <a:p>
            <a:pPr marL="0" indent="0">
              <a:buFont typeface="Wingdings 3" charset="2"/>
              <a:buNone/>
            </a:pPr>
            <a:endParaRPr lang="fr-FR" sz="4400" dirty="0">
              <a:latin typeface="Cambria" panose="02040503050406030204" pitchFamily="18" charset="0"/>
            </a:endParaRPr>
          </a:p>
          <a:p>
            <a:pPr marL="0" indent="0">
              <a:buFont typeface="Wingdings 3" charset="2"/>
              <a:buNone/>
            </a:pPr>
            <a:endParaRPr lang="fr-FR" sz="4400" dirty="0">
              <a:latin typeface="Cambria" panose="02040503050406030204" pitchFamily="18" charset="0"/>
            </a:endParaRPr>
          </a:p>
          <a:p>
            <a:pPr marL="0" indent="0">
              <a:buFont typeface="Wingdings 3" charset="2"/>
              <a:buNone/>
            </a:pPr>
            <a:endParaRPr lang="fr-FR" sz="4400" dirty="0">
              <a:latin typeface="Cambria" panose="02040503050406030204" pitchFamily="18" charset="0"/>
            </a:endParaRPr>
          </a:p>
        </p:txBody>
      </p:sp>
      <p:pic>
        <p:nvPicPr>
          <p:cNvPr id="15" name="Image 14">
            <a:extLst>
              <a:ext uri="{FF2B5EF4-FFF2-40B4-BE49-F238E27FC236}">
                <a16:creationId xmlns:a16="http://schemas.microsoft.com/office/drawing/2014/main" id="{49F49F3A-D06E-CF4D-9409-1E54783408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0239" y="1097945"/>
            <a:ext cx="3848696" cy="4473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2770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 advClick="0" advTm="30000"/>
    </mc:Choice>
    <mc:Fallback xmlns="">
      <p:transition spd="med" advClick="0" advTm="3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3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0"/>
                            </p:stCondLst>
                            <p:childTnLst>
                              <p:par>
                                <p:cTn id="9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0" dur="3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contenu 2">
            <a:extLst>
              <a:ext uri="{FF2B5EF4-FFF2-40B4-BE49-F238E27FC236}">
                <a16:creationId xmlns:a16="http://schemas.microsoft.com/office/drawing/2014/main" id="{885A1CF4-2D36-FD49-9089-07C73C5115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16723"/>
            <a:ext cx="8596668" cy="4524640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  <a:buClr>
                <a:srgbClr val="FF0000"/>
              </a:buClr>
            </a:pPr>
            <a:r>
              <a:rPr lang="fr-FR" sz="4000" b="1" i="1" dirty="0"/>
              <a:t>Poser votre stylo</a:t>
            </a:r>
            <a:endParaRPr lang="fr-FR" sz="4000" dirty="0"/>
          </a:p>
          <a:p>
            <a:pPr>
              <a:lnSpc>
                <a:spcPct val="200000"/>
              </a:lnSpc>
              <a:buClr>
                <a:srgbClr val="FF0000"/>
              </a:buClr>
            </a:pPr>
            <a:r>
              <a:rPr lang="fr-FR" sz="4000" b="1" i="1" dirty="0"/>
              <a:t>Retourner votre feuille</a:t>
            </a:r>
            <a:endParaRPr lang="fr-FR" sz="4000" dirty="0"/>
          </a:p>
          <a:p>
            <a:pPr>
              <a:lnSpc>
                <a:spcPct val="200000"/>
              </a:lnSpc>
              <a:buClr>
                <a:srgbClr val="FF0000"/>
              </a:buClr>
            </a:pPr>
            <a:r>
              <a:rPr lang="fr-FR" sz="4000" b="1" i="1" dirty="0"/>
              <a:t>La déposer au bord de la table</a:t>
            </a:r>
            <a:endParaRPr lang="fr-FR" sz="4000" dirty="0"/>
          </a:p>
          <a:p>
            <a:pPr marL="0" indent="0">
              <a:lnSpc>
                <a:spcPct val="200000"/>
              </a:lnSpc>
              <a:buNone/>
            </a:pPr>
            <a:endParaRPr lang="fr-FR" sz="4000" dirty="0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F5AFA66F-2FBD-FD43-8A13-0D8E37B4DDA6}"/>
              </a:ext>
            </a:extLst>
          </p:cNvPr>
          <p:cNvSpPr txBox="1"/>
          <p:nvPr/>
        </p:nvSpPr>
        <p:spPr>
          <a:xfrm>
            <a:off x="1" y="-52938"/>
            <a:ext cx="104148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600" dirty="0">
                <a:solidFill>
                  <a:srgbClr val="FF0000"/>
                </a:solidFill>
              </a:rPr>
              <a:t>FIN</a:t>
            </a:r>
          </a:p>
        </p:txBody>
      </p:sp>
    </p:spTree>
    <p:extLst>
      <p:ext uri="{BB962C8B-B14F-4D97-AF65-F5344CB8AC3E}">
        <p14:creationId xmlns:p14="http://schemas.microsoft.com/office/powerpoint/2010/main" val="28725965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Larme 11">
            <a:extLst>
              <a:ext uri="{FF2B5EF4-FFF2-40B4-BE49-F238E27FC236}">
                <a16:creationId xmlns:a16="http://schemas.microsoft.com/office/drawing/2014/main" id="{77E71C73-6D1B-F945-80D3-9F142E191334}"/>
              </a:ext>
            </a:extLst>
          </p:cNvPr>
          <p:cNvSpPr/>
          <p:nvPr/>
        </p:nvSpPr>
        <p:spPr>
          <a:xfrm flipH="1">
            <a:off x="-1" y="4143"/>
            <a:ext cx="1434180" cy="1408175"/>
          </a:xfrm>
          <a:prstGeom prst="teardrop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D30061C-1696-4029-BD49-C01CAED57511}"/>
              </a:ext>
            </a:extLst>
          </p:cNvPr>
          <p:cNvSpPr/>
          <p:nvPr/>
        </p:nvSpPr>
        <p:spPr>
          <a:xfrm>
            <a:off x="2379677" y="6254109"/>
            <a:ext cx="7432646" cy="109057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5FA007AC-5500-F244-8664-96710F520FF7}"/>
              </a:ext>
            </a:extLst>
          </p:cNvPr>
          <p:cNvSpPr/>
          <p:nvPr/>
        </p:nvSpPr>
        <p:spPr>
          <a:xfrm>
            <a:off x="39600" y="36000"/>
            <a:ext cx="1224116" cy="1224117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b="1" dirty="0"/>
              <a:t>1</a:t>
            </a:r>
          </a:p>
        </p:txBody>
      </p:sp>
      <p:sp>
        <p:nvSpPr>
          <p:cNvPr id="10" name="Espace réservé du contenu 2">
            <a:extLst>
              <a:ext uri="{FF2B5EF4-FFF2-40B4-BE49-F238E27FC236}">
                <a16:creationId xmlns:a16="http://schemas.microsoft.com/office/drawing/2014/main" id="{2BA110F3-433C-324F-8E4C-7E9E1136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925" y="546755"/>
            <a:ext cx="10105819" cy="5494607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endParaRPr lang="fr-FR" sz="5400" baseline="30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FR" sz="8000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Quel est le double de 56 ?</a:t>
            </a:r>
          </a:p>
        </p:txBody>
      </p:sp>
    </p:spTree>
    <p:extLst>
      <p:ext uri="{BB962C8B-B14F-4D97-AF65-F5344CB8AC3E}">
        <p14:creationId xmlns:p14="http://schemas.microsoft.com/office/powerpoint/2010/main" val="3547377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 advClick="0" advTm="30000"/>
    </mc:Choice>
    <mc:Fallback xmlns="">
      <p:transition spd="med" advClick="0" advTm="3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3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arme 5">
            <a:extLst>
              <a:ext uri="{FF2B5EF4-FFF2-40B4-BE49-F238E27FC236}">
                <a16:creationId xmlns:a16="http://schemas.microsoft.com/office/drawing/2014/main" id="{69F8A2B1-BEB0-0A49-9C66-B12CB35420C9}"/>
              </a:ext>
            </a:extLst>
          </p:cNvPr>
          <p:cNvSpPr/>
          <p:nvPr/>
        </p:nvSpPr>
        <p:spPr>
          <a:xfrm flipH="1">
            <a:off x="-1" y="4143"/>
            <a:ext cx="1434180" cy="1408175"/>
          </a:xfrm>
          <a:prstGeom prst="teardrop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6406F4E-71D4-4151-868F-373B7E85A089}"/>
              </a:ext>
            </a:extLst>
          </p:cNvPr>
          <p:cNvSpPr/>
          <p:nvPr/>
        </p:nvSpPr>
        <p:spPr>
          <a:xfrm>
            <a:off x="2379677" y="6241409"/>
            <a:ext cx="7432646" cy="109057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EB17A9B8-32FB-174C-80D0-AD3F42E09A89}"/>
              </a:ext>
            </a:extLst>
          </p:cNvPr>
          <p:cNvSpPr txBox="1"/>
          <p:nvPr/>
        </p:nvSpPr>
        <p:spPr>
          <a:xfrm>
            <a:off x="1373469" y="224060"/>
            <a:ext cx="305885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6000" i="1" dirty="0">
                <a:solidFill>
                  <a:srgbClr val="FF0000"/>
                </a:solidFill>
              </a:rPr>
              <a:t>Calculer</a:t>
            </a:r>
          </a:p>
        </p:txBody>
      </p:sp>
      <p:sp>
        <p:nvSpPr>
          <p:cNvPr id="10" name="Espace réservé du contenu 2">
            <a:extLst>
              <a:ext uri="{FF2B5EF4-FFF2-40B4-BE49-F238E27FC236}">
                <a16:creationId xmlns:a16="http://schemas.microsoft.com/office/drawing/2014/main" id="{9F9ECA0E-A32A-6342-B322-69DECB053E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548640"/>
            <a:ext cx="9076266" cy="549272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fr-FR" sz="8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x 10 + 15 – 5</a:t>
            </a:r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814ED281-B47F-324D-AEF6-302C6BCD93E1}"/>
              </a:ext>
            </a:extLst>
          </p:cNvPr>
          <p:cNvSpPr/>
          <p:nvPr/>
        </p:nvSpPr>
        <p:spPr>
          <a:xfrm>
            <a:off x="39600" y="36000"/>
            <a:ext cx="1224116" cy="1224117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b="1" dirty="0">
                <a:solidFill>
                  <a:schemeClr val="bg1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701947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 advClick="0" advTm="30000"/>
    </mc:Choice>
    <mc:Fallback xmlns="">
      <p:transition advClick="0" advTm="3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3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arme 5">
            <a:extLst>
              <a:ext uri="{FF2B5EF4-FFF2-40B4-BE49-F238E27FC236}">
                <a16:creationId xmlns:a16="http://schemas.microsoft.com/office/drawing/2014/main" id="{37198768-3C01-7247-92A7-5F96714398CF}"/>
              </a:ext>
            </a:extLst>
          </p:cNvPr>
          <p:cNvSpPr/>
          <p:nvPr/>
        </p:nvSpPr>
        <p:spPr>
          <a:xfrm flipH="1">
            <a:off x="-1" y="4143"/>
            <a:ext cx="1434180" cy="1408175"/>
          </a:xfrm>
          <a:prstGeom prst="teardrop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1DB6E31F-D84E-EE4A-BC73-234649BD9EBB}"/>
              </a:ext>
            </a:extLst>
          </p:cNvPr>
          <p:cNvSpPr/>
          <p:nvPr/>
        </p:nvSpPr>
        <p:spPr>
          <a:xfrm>
            <a:off x="39600" y="36000"/>
            <a:ext cx="1224116" cy="1224117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b="1" dirty="0"/>
              <a:t>3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ED1778-DA3B-0B46-A21A-4BEB01666431}"/>
              </a:ext>
            </a:extLst>
          </p:cNvPr>
          <p:cNvSpPr/>
          <p:nvPr/>
        </p:nvSpPr>
        <p:spPr>
          <a:xfrm>
            <a:off x="2379677" y="6241409"/>
            <a:ext cx="7432646" cy="109057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431517B-20EF-B54F-996C-9F597CDE8AF3}"/>
              </a:ext>
            </a:extLst>
          </p:cNvPr>
          <p:cNvSpPr/>
          <p:nvPr/>
        </p:nvSpPr>
        <p:spPr>
          <a:xfrm>
            <a:off x="2379677" y="6441456"/>
            <a:ext cx="7432646" cy="109057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A81D3940-4AE0-E647-A6BC-99E40659A720}"/>
              </a:ext>
            </a:extLst>
          </p:cNvPr>
          <p:cNvSpPr txBox="1"/>
          <p:nvPr/>
        </p:nvSpPr>
        <p:spPr>
          <a:xfrm>
            <a:off x="461277" y="851505"/>
            <a:ext cx="9698723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>
                <a:latin typeface="Arial" panose="020B0604020202020204" pitchFamily="34" charset="0"/>
                <a:cs typeface="Arial" panose="020B0604020202020204" pitchFamily="34" charset="0"/>
              </a:rPr>
              <a:t>	Une fourgonnette transporte des caisses. Elle pèse 2,5 tonnes quand elle est pleine et 1,9 tonnes quand elle est vide.</a:t>
            </a:r>
          </a:p>
          <a:p>
            <a:endParaRPr lang="fr-FR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4400" b="1" dirty="0">
                <a:latin typeface="Arial" panose="020B0604020202020204" pitchFamily="34" charset="0"/>
                <a:cs typeface="Arial" panose="020B0604020202020204" pitchFamily="34" charset="0"/>
              </a:rPr>
              <a:t>	Quelle est la masse des caisses transportées ?</a:t>
            </a:r>
          </a:p>
        </p:txBody>
      </p:sp>
    </p:spTree>
    <p:extLst>
      <p:ext uri="{BB962C8B-B14F-4D97-AF65-F5344CB8AC3E}">
        <p14:creationId xmlns:p14="http://schemas.microsoft.com/office/powerpoint/2010/main" val="3378690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 advClick="0" advTm="30000"/>
    </mc:Choice>
    <mc:Fallback xmlns="">
      <p:transition spd="med" advClick="0" advTm="3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3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0"/>
                            </p:stCondLst>
                            <p:childTnLst>
                              <p:par>
                                <p:cTn id="9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0" dur="3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Larme 8">
            <a:extLst>
              <a:ext uri="{FF2B5EF4-FFF2-40B4-BE49-F238E27FC236}">
                <a16:creationId xmlns:a16="http://schemas.microsoft.com/office/drawing/2014/main" id="{A78921B4-8415-3F48-B8CB-DE2207BA28F5}"/>
              </a:ext>
            </a:extLst>
          </p:cNvPr>
          <p:cNvSpPr/>
          <p:nvPr/>
        </p:nvSpPr>
        <p:spPr>
          <a:xfrm flipH="1">
            <a:off x="-1" y="4143"/>
            <a:ext cx="1434180" cy="1408175"/>
          </a:xfrm>
          <a:prstGeom prst="teardrop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7A12D41-E757-4947-9D5A-8EEDDB657F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2685" y="119834"/>
            <a:ext cx="11691257" cy="6230631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fr-FR" sz="8800" dirty="0">
                <a:solidFill>
                  <a:schemeClr val="tx1"/>
                </a:solidFill>
                <a:cs typeface="Arial" panose="020B0604020202020204" pitchFamily="34" charset="0"/>
              </a:rPr>
              <a:t>				933,26 x 100 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1304BAD5-756E-2C41-8B6F-BAFC2CD96E81}"/>
              </a:ext>
            </a:extLst>
          </p:cNvPr>
          <p:cNvSpPr txBox="1"/>
          <p:nvPr/>
        </p:nvSpPr>
        <p:spPr>
          <a:xfrm>
            <a:off x="1373469" y="224060"/>
            <a:ext cx="305885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6000" i="1" dirty="0">
                <a:solidFill>
                  <a:srgbClr val="FF0000"/>
                </a:solidFill>
              </a:rPr>
              <a:t>Calculer</a:t>
            </a:r>
          </a:p>
        </p:txBody>
      </p:sp>
      <p:sp>
        <p:nvSpPr>
          <p:cNvPr id="12" name="Ellipse 11">
            <a:extLst>
              <a:ext uri="{FF2B5EF4-FFF2-40B4-BE49-F238E27FC236}">
                <a16:creationId xmlns:a16="http://schemas.microsoft.com/office/drawing/2014/main" id="{0F1EFC3A-BAEE-9948-85D6-BC398AF878EF}"/>
              </a:ext>
            </a:extLst>
          </p:cNvPr>
          <p:cNvSpPr/>
          <p:nvPr/>
        </p:nvSpPr>
        <p:spPr>
          <a:xfrm>
            <a:off x="39600" y="36000"/>
            <a:ext cx="1224116" cy="1224117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b="1" dirty="0"/>
              <a:t>4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F542A99-FE7C-A247-A297-2D3037B91FCC}"/>
              </a:ext>
            </a:extLst>
          </p:cNvPr>
          <p:cNvSpPr/>
          <p:nvPr/>
        </p:nvSpPr>
        <p:spPr>
          <a:xfrm>
            <a:off x="2379677" y="6241409"/>
            <a:ext cx="7432646" cy="109057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83383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 advClick="0" advTm="30000"/>
    </mc:Choice>
    <mc:Fallback xmlns="">
      <p:transition spd="med" advClick="0" advTm="3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3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arme 5">
            <a:extLst>
              <a:ext uri="{FF2B5EF4-FFF2-40B4-BE49-F238E27FC236}">
                <a16:creationId xmlns:a16="http://schemas.microsoft.com/office/drawing/2014/main" id="{9F3F32CA-E6F7-1B45-B873-D9BC62416EFA}"/>
              </a:ext>
            </a:extLst>
          </p:cNvPr>
          <p:cNvSpPr/>
          <p:nvPr/>
        </p:nvSpPr>
        <p:spPr>
          <a:xfrm flipH="1">
            <a:off x="-1" y="4143"/>
            <a:ext cx="1434180" cy="1408175"/>
          </a:xfrm>
          <a:prstGeom prst="teardrop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B581512-3663-4E49-9B46-38868B154419}"/>
              </a:ext>
            </a:extLst>
          </p:cNvPr>
          <p:cNvSpPr/>
          <p:nvPr/>
        </p:nvSpPr>
        <p:spPr>
          <a:xfrm>
            <a:off x="2379677" y="6241409"/>
            <a:ext cx="7432646" cy="109057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Espace réservé du contenu 2">
                <a:extLst>
                  <a:ext uri="{FF2B5EF4-FFF2-40B4-BE49-F238E27FC236}">
                    <a16:creationId xmlns:a16="http://schemas.microsoft.com/office/drawing/2014/main" id="{2649A808-E4DA-224A-9047-5CA478A21F54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51658" y="2340244"/>
                <a:ext cx="9607463" cy="372857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18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16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fr-FR" sz="88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fr-FR" sz="8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fr-FR" sz="8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fr-FR" sz="8800" dirty="0">
                    <a:latin typeface="Cambria" panose="02040503050406030204" pitchFamily="18" charset="0"/>
                    <a:cs typeface="Arial" panose="020B0604020202020204" pitchFamily="34" charset="0"/>
                  </a:rPr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88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fr-FR" sz="8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num>
                      <m:den>
                        <m:r>
                          <a:rPr lang="fr-FR" sz="8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den>
                    </m:f>
                  </m:oMath>
                </a14:m>
                <a:endParaRPr lang="fr-FR" sz="8800" dirty="0">
                  <a:latin typeface="Cambria" panose="02040503050406030204" pitchFamily="18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9" name="Espace réservé du contenu 2">
                <a:extLst>
                  <a:ext uri="{FF2B5EF4-FFF2-40B4-BE49-F238E27FC236}">
                    <a16:creationId xmlns:a16="http://schemas.microsoft.com/office/drawing/2014/main" id="{2649A808-E4DA-224A-9047-5CA478A21F5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1658" y="2340244"/>
                <a:ext cx="9607463" cy="3728570"/>
              </a:xfrm>
              <a:prstGeom prst="rect">
                <a:avLst/>
              </a:prstGeom>
              <a:blipFill>
                <a:blip r:embed="rId2"/>
                <a:stretch>
                  <a:fillRect t="-101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Ellipse 10">
            <a:extLst>
              <a:ext uri="{FF2B5EF4-FFF2-40B4-BE49-F238E27FC236}">
                <a16:creationId xmlns:a16="http://schemas.microsoft.com/office/drawing/2014/main" id="{FB8EE2E9-B9C9-514E-80F2-DC2227778A61}"/>
              </a:ext>
            </a:extLst>
          </p:cNvPr>
          <p:cNvSpPr/>
          <p:nvPr/>
        </p:nvSpPr>
        <p:spPr>
          <a:xfrm>
            <a:off x="39600" y="36000"/>
            <a:ext cx="1224116" cy="1224117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b="1" dirty="0"/>
              <a:t>5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D2944EE0-2EE3-2442-9BC0-B07EBC55CB7B}"/>
              </a:ext>
            </a:extLst>
          </p:cNvPr>
          <p:cNvSpPr txBox="1"/>
          <p:nvPr/>
        </p:nvSpPr>
        <p:spPr>
          <a:xfrm>
            <a:off x="1373469" y="224060"/>
            <a:ext cx="305885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6000" i="1" dirty="0">
                <a:solidFill>
                  <a:srgbClr val="FF0000"/>
                </a:solidFill>
              </a:rPr>
              <a:t>Calculer</a:t>
            </a:r>
          </a:p>
        </p:txBody>
      </p:sp>
    </p:spTree>
    <p:extLst>
      <p:ext uri="{BB962C8B-B14F-4D97-AF65-F5344CB8AC3E}">
        <p14:creationId xmlns:p14="http://schemas.microsoft.com/office/powerpoint/2010/main" val="715504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 advClick="0" advTm="30000"/>
    </mc:Choice>
    <mc:Fallback xmlns="">
      <p:transition spd="med" advClick="0" advTm="3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3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Larme 7">
            <a:extLst>
              <a:ext uri="{FF2B5EF4-FFF2-40B4-BE49-F238E27FC236}">
                <a16:creationId xmlns:a16="http://schemas.microsoft.com/office/drawing/2014/main" id="{416AE7C8-1CD5-294F-AB03-D484E321DB8E}"/>
              </a:ext>
            </a:extLst>
          </p:cNvPr>
          <p:cNvSpPr/>
          <p:nvPr/>
        </p:nvSpPr>
        <p:spPr>
          <a:xfrm flipH="1">
            <a:off x="-1" y="4143"/>
            <a:ext cx="1434180" cy="1408175"/>
          </a:xfrm>
          <a:prstGeom prst="teardrop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Ellipse 11">
            <a:extLst>
              <a:ext uri="{FF2B5EF4-FFF2-40B4-BE49-F238E27FC236}">
                <a16:creationId xmlns:a16="http://schemas.microsoft.com/office/drawing/2014/main" id="{24BA7286-E5B8-3849-A06F-9C97350E2044}"/>
              </a:ext>
            </a:extLst>
          </p:cNvPr>
          <p:cNvSpPr/>
          <p:nvPr/>
        </p:nvSpPr>
        <p:spPr>
          <a:xfrm>
            <a:off x="39600" y="36000"/>
            <a:ext cx="1224116" cy="1224117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b="1" dirty="0"/>
              <a:t>6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FABD430C-058A-3548-9030-B1007EB422BF}"/>
              </a:ext>
            </a:extLst>
          </p:cNvPr>
          <p:cNvSpPr txBox="1"/>
          <p:nvPr/>
        </p:nvSpPr>
        <p:spPr>
          <a:xfrm>
            <a:off x="635858" y="2698041"/>
            <a:ext cx="981201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>
                <a:latin typeface="Arial" panose="020B0604020202020204" pitchFamily="34" charset="0"/>
                <a:cs typeface="Arial" panose="020B0604020202020204" pitchFamily="34" charset="0"/>
              </a:rPr>
              <a:t>	Calculer l’aire en m</a:t>
            </a:r>
            <a:r>
              <a:rPr lang="fr-FR" sz="4400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fr-FR" sz="4400" dirty="0">
                <a:latin typeface="Arial" panose="020B0604020202020204" pitchFamily="34" charset="0"/>
                <a:cs typeface="Arial" panose="020B0604020202020204" pitchFamily="34" charset="0"/>
              </a:rPr>
              <a:t> d’un rectangle de longueur 10 m et de largeur 3 m.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BDD073C-EADA-CF41-8D77-4572254D2915}"/>
              </a:ext>
            </a:extLst>
          </p:cNvPr>
          <p:cNvSpPr/>
          <p:nvPr/>
        </p:nvSpPr>
        <p:spPr>
          <a:xfrm>
            <a:off x="2379677" y="6241409"/>
            <a:ext cx="7432646" cy="109057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6704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 advClick="0" advTm="30000"/>
    </mc:Choice>
    <mc:Fallback xmlns="">
      <p:transition spd="med" advClick="0" advTm="3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3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arme 5">
            <a:extLst>
              <a:ext uri="{FF2B5EF4-FFF2-40B4-BE49-F238E27FC236}">
                <a16:creationId xmlns:a16="http://schemas.microsoft.com/office/drawing/2014/main" id="{51CAA9AD-F819-F24D-8FFF-15342D9868BE}"/>
              </a:ext>
            </a:extLst>
          </p:cNvPr>
          <p:cNvSpPr/>
          <p:nvPr/>
        </p:nvSpPr>
        <p:spPr>
          <a:xfrm flipH="1">
            <a:off x="-1" y="4143"/>
            <a:ext cx="1434180" cy="1408175"/>
          </a:xfrm>
          <a:prstGeom prst="teardrop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C5CD975-DA69-44E3-95D3-B8BF1A2C8653}"/>
              </a:ext>
            </a:extLst>
          </p:cNvPr>
          <p:cNvSpPr/>
          <p:nvPr/>
        </p:nvSpPr>
        <p:spPr>
          <a:xfrm>
            <a:off x="2379677" y="6241409"/>
            <a:ext cx="7432646" cy="109057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space réservé du contenu 2">
            <a:extLst>
              <a:ext uri="{FF2B5EF4-FFF2-40B4-BE49-F238E27FC236}">
                <a16:creationId xmlns:a16="http://schemas.microsoft.com/office/drawing/2014/main" id="{61E3A554-0C20-EE40-85E7-E0D51C412529}"/>
              </a:ext>
            </a:extLst>
          </p:cNvPr>
          <p:cNvSpPr txBox="1">
            <a:spLocks/>
          </p:cNvSpPr>
          <p:nvPr/>
        </p:nvSpPr>
        <p:spPr>
          <a:xfrm>
            <a:off x="363255" y="1275582"/>
            <a:ext cx="9254081" cy="46116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fr-FR" sz="8000" dirty="0">
              <a:latin typeface="Cambria" panose="02040503050406030204" pitchFamily="18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FR" sz="8000" dirty="0">
                <a:latin typeface="Cambria" panose="02040503050406030204" pitchFamily="18" charset="0"/>
                <a:cs typeface="Arial" panose="020B0604020202020204" pitchFamily="34" charset="0"/>
              </a:rPr>
              <a:t>30 % de 200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36C883A4-7F40-2644-9D00-DAC3C2525BB7}"/>
              </a:ext>
            </a:extLst>
          </p:cNvPr>
          <p:cNvSpPr txBox="1"/>
          <p:nvPr/>
        </p:nvSpPr>
        <p:spPr>
          <a:xfrm>
            <a:off x="1373469" y="224060"/>
            <a:ext cx="305885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6000" i="1" dirty="0">
                <a:solidFill>
                  <a:srgbClr val="FF0000"/>
                </a:solidFill>
              </a:rPr>
              <a:t>Calculer</a:t>
            </a:r>
          </a:p>
        </p:txBody>
      </p:sp>
      <p:sp>
        <p:nvSpPr>
          <p:cNvPr id="12" name="Ellipse 11">
            <a:extLst>
              <a:ext uri="{FF2B5EF4-FFF2-40B4-BE49-F238E27FC236}">
                <a16:creationId xmlns:a16="http://schemas.microsoft.com/office/drawing/2014/main" id="{83AECC77-985D-FD45-9F3F-D05C452EC122}"/>
              </a:ext>
            </a:extLst>
          </p:cNvPr>
          <p:cNvSpPr/>
          <p:nvPr/>
        </p:nvSpPr>
        <p:spPr>
          <a:xfrm>
            <a:off x="39600" y="36000"/>
            <a:ext cx="1224116" cy="1224117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b="1" dirty="0"/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3276314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 advClick="0" advTm="30000"/>
    </mc:Choice>
    <mc:Fallback xmlns="">
      <p:transition spd="med" advClick="0" advTm="3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3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Facette">
  <a:themeElements>
    <a:clrScheme name="Facett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5239160</TotalTime>
  <Words>550</Words>
  <Application>Microsoft Macintosh PowerPoint</Application>
  <PresentationFormat>Grand écran</PresentationFormat>
  <Paragraphs>112</Paragraphs>
  <Slides>28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28</vt:i4>
      </vt:variant>
    </vt:vector>
  </HeadingPairs>
  <TitlesOfParts>
    <vt:vector size="37" baseType="lpstr">
      <vt:lpstr>Arial</vt:lpstr>
      <vt:lpstr>Calibri</vt:lpstr>
      <vt:lpstr>Cambria</vt:lpstr>
      <vt:lpstr>Cambria Math</vt:lpstr>
      <vt:lpstr>Times New Roman</vt:lpstr>
      <vt:lpstr>Trebuchet MS</vt:lpstr>
      <vt:lpstr>Wingdings</vt:lpstr>
      <vt:lpstr>Wingdings 3</vt:lpstr>
      <vt:lpstr>Facette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CONCOURS du CALCUL MENTAL     Décembre 2020     QUART DE finale   CAP</dc:title>
  <dc:creator>zamy.jeff@gmail.com</dc:creator>
  <cp:lastModifiedBy>Robert robert</cp:lastModifiedBy>
  <cp:revision>195</cp:revision>
  <dcterms:created xsi:type="dcterms:W3CDTF">2020-11-27T01:03:48Z</dcterms:created>
  <dcterms:modified xsi:type="dcterms:W3CDTF">2023-01-21T07:55:06Z</dcterms:modified>
</cp:coreProperties>
</file>