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63" autoAdjust="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28060-E436-42DB-BB71-CC3C30722C6C}" type="datetimeFigureOut">
              <a:rPr lang="fr-FR" smtClean="0"/>
              <a:t>02/05/2023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B0AA7-5A01-4A70-840C-18848FA914F0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AUTOMATISMES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/>
            </a:r>
            <a:br>
              <a:rPr lang="fr-FR" sz="2800" b="1" dirty="0" smtClean="0">
                <a:solidFill>
                  <a:srgbClr val="FF0000"/>
                </a:solidFill>
              </a:rPr>
            </a:br>
            <a:r>
              <a:rPr lang="fr-FR" sz="2800" b="1" dirty="0" smtClean="0">
                <a:solidFill>
                  <a:srgbClr val="FF0000"/>
                </a:solidFill>
              </a:rPr>
              <a:t>Dénombrer des données à l'aide de tableaux </a:t>
            </a:r>
            <a:br>
              <a:rPr lang="fr-FR" sz="2800" b="1" dirty="0" smtClean="0">
                <a:solidFill>
                  <a:srgbClr val="FF0000"/>
                </a:solidFill>
              </a:rPr>
            </a:b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2400" dirty="0" smtClean="0"/>
              <a:t>1.</a:t>
            </a:r>
            <a:r>
              <a:rPr lang="fr-FR" sz="1600" dirty="0" smtClean="0"/>
              <a:t>Dans sa penderie Jimmy a 2 pantalons, un vert (V) et un noir (N), 2 vestes, une bleue et une noire, et 2 chemises, une noire et une rouge. </a:t>
            </a:r>
          </a:p>
          <a:p>
            <a:pPr algn="ctr">
              <a:buNone/>
            </a:pPr>
            <a:endParaRPr lang="fr-FR" sz="1600" dirty="0" smtClean="0"/>
          </a:p>
          <a:p>
            <a:pPr algn="ctr">
              <a:buNone/>
            </a:pPr>
            <a:r>
              <a:rPr lang="fr-FR" sz="1600" dirty="0" smtClean="0"/>
              <a:t>L’arbre de dénombrement est donné. </a:t>
            </a:r>
            <a:endParaRPr lang="fr-FR" sz="1200" dirty="0" smtClean="0"/>
          </a:p>
          <a:p>
            <a:pPr>
              <a:buNone/>
            </a:pPr>
            <a:endParaRPr lang="fr-FR" sz="1200" dirty="0" smtClean="0"/>
          </a:p>
          <a:p>
            <a:pPr>
              <a:buNone/>
            </a:pPr>
            <a:r>
              <a:rPr lang="fr-FR" sz="1800" b="1" dirty="0" smtClean="0"/>
              <a:t>Dénombrez </a:t>
            </a:r>
            <a:r>
              <a:rPr lang="fr-FR" sz="1800" dirty="0" smtClean="0"/>
              <a:t> le nombre de cas où la couleur des vêtements est différente lorsque Jimmy prend un vêtement de chaque catégorie.</a:t>
            </a:r>
          </a:p>
          <a:p>
            <a:pPr>
              <a:buNone/>
            </a:pPr>
            <a:endParaRPr lang="fr-FR" sz="1200" dirty="0"/>
          </a:p>
          <a:p>
            <a:pPr>
              <a:buNone/>
            </a:pPr>
            <a:endParaRPr lang="fr-F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286256"/>
            <a:ext cx="27908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dirty="0" smtClean="0">
                <a:solidFill>
                  <a:srgbClr val="FF0000"/>
                </a:solidFill>
              </a:rPr>
              <a:t/>
            </a:r>
            <a:br>
              <a:rPr lang="fr-FR" sz="3100" b="1" dirty="0" smtClean="0">
                <a:solidFill>
                  <a:srgbClr val="FF0000"/>
                </a:solidFill>
              </a:rPr>
            </a:br>
            <a:r>
              <a:rPr lang="fr-FR" sz="3100" b="1" dirty="0" smtClean="0">
                <a:solidFill>
                  <a:srgbClr val="FF0000"/>
                </a:solidFill>
              </a:rPr>
              <a:t>Calculer </a:t>
            </a:r>
            <a:r>
              <a:rPr lang="fr-FR" sz="3100" b="1" dirty="0">
                <a:solidFill>
                  <a:srgbClr val="FF0000"/>
                </a:solidFill>
              </a:rPr>
              <a:t>la probabilité d'un événement et de l'événement contraire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r-FR" sz="2400" dirty="0"/>
              <a:t>2. Le dé représenté  a 10 faces numérotés de 1 à 10.</a:t>
            </a:r>
          </a:p>
          <a:p>
            <a:pPr algn="ctr">
              <a:buNone/>
            </a:pPr>
            <a:endParaRPr lang="fr-FR" sz="2400" dirty="0"/>
          </a:p>
          <a:p>
            <a:pPr algn="ctr">
              <a:buNone/>
            </a:pPr>
            <a:r>
              <a:rPr lang="fr-FR" sz="2800" b="1" dirty="0"/>
              <a:t>Quelle est la probabilité d’obtenir le chiffre 2?</a:t>
            </a:r>
          </a:p>
          <a:p>
            <a:pPr algn="ctr">
              <a:buNone/>
            </a:pPr>
            <a:endParaRPr lang="fr-FR" sz="2400" dirty="0"/>
          </a:p>
          <a:p>
            <a:pPr algn="ctr">
              <a:buNone/>
            </a:pPr>
            <a:endParaRPr lang="fr-FR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357562"/>
            <a:ext cx="12096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dirty="0" smtClean="0">
                <a:solidFill>
                  <a:srgbClr val="FF0000"/>
                </a:solidFill>
              </a:rPr>
              <a:t/>
            </a:r>
            <a:br>
              <a:rPr lang="fr-FR" sz="3100" b="1" dirty="0" smtClean="0">
                <a:solidFill>
                  <a:srgbClr val="FF0000"/>
                </a:solidFill>
              </a:rPr>
            </a:br>
            <a:r>
              <a:rPr lang="fr-FR" sz="3100" b="1" dirty="0" smtClean="0">
                <a:solidFill>
                  <a:srgbClr val="FF0000"/>
                </a:solidFill>
              </a:rPr>
              <a:t>Calculer </a:t>
            </a:r>
            <a:r>
              <a:rPr lang="fr-FR" sz="3100" b="1" dirty="0">
                <a:solidFill>
                  <a:srgbClr val="FF0000"/>
                </a:solidFill>
              </a:rPr>
              <a:t>la probabilité d'un événement et de l'événement contraire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r-FR" sz="2400" dirty="0" smtClean="0"/>
              <a:t>3. </a:t>
            </a:r>
            <a:r>
              <a:rPr lang="fr-FR" sz="2400" dirty="0"/>
              <a:t>Le dé représenté  a 10 faces numérotés de 1 à 10.</a:t>
            </a:r>
          </a:p>
          <a:p>
            <a:pPr algn="ctr">
              <a:buNone/>
            </a:pPr>
            <a:endParaRPr lang="fr-FR" sz="2400" dirty="0"/>
          </a:p>
          <a:p>
            <a:pPr algn="ctr">
              <a:buNone/>
            </a:pPr>
            <a:r>
              <a:rPr lang="fr-FR" sz="2800" b="1" dirty="0"/>
              <a:t>Quelle est la probabilité d’obtenir </a:t>
            </a:r>
            <a:r>
              <a:rPr lang="fr-FR" sz="2800" b="1" dirty="0" smtClean="0"/>
              <a:t>un </a:t>
            </a:r>
            <a:r>
              <a:rPr lang="fr-FR" sz="2800" b="1" dirty="0"/>
              <a:t>chiffre </a:t>
            </a:r>
            <a:r>
              <a:rPr lang="fr-FR" sz="2800" b="1" dirty="0" smtClean="0"/>
              <a:t>qui soit différent de 2?</a:t>
            </a:r>
          </a:p>
          <a:p>
            <a:pPr algn="ctr">
              <a:buNone/>
            </a:pPr>
            <a:endParaRPr lang="fr-FR" sz="2400" dirty="0"/>
          </a:p>
          <a:p>
            <a:pPr algn="ctr">
              <a:buNone/>
            </a:pPr>
            <a:endParaRPr lang="fr-FR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500570"/>
            <a:ext cx="12096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dirty="0" smtClean="0">
                <a:solidFill>
                  <a:srgbClr val="FF0000"/>
                </a:solidFill>
              </a:rPr>
              <a:t/>
            </a:r>
            <a:br>
              <a:rPr lang="fr-FR" sz="3100" b="1" dirty="0" smtClean="0">
                <a:solidFill>
                  <a:srgbClr val="FF0000"/>
                </a:solidFill>
              </a:rPr>
            </a:br>
            <a:r>
              <a:rPr lang="fr-FR" sz="3100" b="1" dirty="0" smtClean="0">
                <a:solidFill>
                  <a:srgbClr val="FF0000"/>
                </a:solidFill>
              </a:rPr>
              <a:t>Calculer </a:t>
            </a:r>
            <a:r>
              <a:rPr lang="fr-FR" sz="3100" b="1" dirty="0">
                <a:solidFill>
                  <a:srgbClr val="FF0000"/>
                </a:solidFill>
              </a:rPr>
              <a:t>la probabilité de la réunion d'événements incompatibles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fr-FR" sz="2400" dirty="0" smtClean="0"/>
          </a:p>
          <a:p>
            <a:pPr algn="ctr">
              <a:buNone/>
            </a:pPr>
            <a:r>
              <a:rPr lang="fr-FR" sz="2400" dirty="0" smtClean="0"/>
              <a:t>4</a:t>
            </a:r>
            <a:r>
              <a:rPr lang="fr-FR" sz="2400" dirty="0"/>
              <a:t>. Deux évènements A et B sont incompatibles, tels que </a:t>
            </a:r>
            <a:r>
              <a:rPr lang="fr-FR" sz="2400" dirty="0" smtClean="0"/>
              <a:t>:</a:t>
            </a:r>
          </a:p>
          <a:p>
            <a:pPr algn="ctr">
              <a:buNone/>
            </a:pPr>
            <a:r>
              <a:rPr lang="fr-FR" sz="2400" dirty="0" smtClean="0"/>
              <a:t> </a:t>
            </a:r>
            <a:r>
              <a:rPr lang="fr-FR" sz="2400" dirty="0"/>
              <a:t>P(A) =0,5 et P(B) =0,3.</a:t>
            </a:r>
            <a:endParaRPr lang="fr-FR" sz="2400" dirty="0"/>
          </a:p>
          <a:p>
            <a:pPr algn="ctr">
              <a:buNone/>
            </a:pPr>
            <a:endParaRPr lang="fr-FR" sz="2400" dirty="0"/>
          </a:p>
          <a:p>
            <a:pPr algn="ctr">
              <a:buNone/>
            </a:pPr>
            <a:r>
              <a:rPr lang="fr-FR" sz="2400" dirty="0"/>
              <a:t>Calculez P( A U B)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dirty="0" smtClean="0">
                <a:solidFill>
                  <a:srgbClr val="FF0000"/>
                </a:solidFill>
              </a:rPr>
              <a:t/>
            </a:r>
            <a:br>
              <a:rPr lang="fr-FR" sz="3100" b="1" dirty="0" smtClean="0">
                <a:solidFill>
                  <a:srgbClr val="FF0000"/>
                </a:solidFill>
              </a:rPr>
            </a:br>
            <a:r>
              <a:rPr lang="fr-FR" sz="3100" b="1" dirty="0" smtClean="0">
                <a:solidFill>
                  <a:srgbClr val="FF0000"/>
                </a:solidFill>
              </a:rPr>
              <a:t>Calculer </a:t>
            </a:r>
            <a:r>
              <a:rPr lang="fr-FR" sz="3100" b="1" dirty="0">
                <a:solidFill>
                  <a:srgbClr val="FF0000"/>
                </a:solidFill>
              </a:rPr>
              <a:t>la probabilité de l'intersection de deux événements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r-FR" sz="2400" dirty="0"/>
              <a:t>5. Une carte est tirée au hasard dans un jeu de 32 cartes.  </a:t>
            </a:r>
          </a:p>
          <a:p>
            <a:pPr algn="ctr">
              <a:buNone/>
            </a:pPr>
            <a:r>
              <a:rPr lang="fr-FR" sz="2400" dirty="0"/>
              <a:t>Les évènements A et B sont définis tels que : </a:t>
            </a:r>
            <a:endParaRPr lang="fr-FR" sz="2400" dirty="0" smtClean="0"/>
          </a:p>
          <a:p>
            <a:pPr algn="ctr">
              <a:buNone/>
            </a:pPr>
            <a:endParaRPr lang="fr-FR" sz="2400" dirty="0"/>
          </a:p>
          <a:p>
            <a:pPr algn="ctr">
              <a:buNone/>
            </a:pPr>
            <a:r>
              <a:rPr lang="fr-FR" sz="2400" dirty="0"/>
              <a:t>A «  la carte tirée est un as » </a:t>
            </a:r>
          </a:p>
          <a:p>
            <a:pPr algn="ctr">
              <a:buNone/>
            </a:pPr>
            <a:r>
              <a:rPr lang="fr-FR" sz="2400" dirty="0"/>
              <a:t>B « la carte tirée est rouge »</a:t>
            </a:r>
          </a:p>
          <a:p>
            <a:pPr algn="ctr">
              <a:buNone/>
            </a:pPr>
            <a:endParaRPr lang="fr-FR" sz="2400" dirty="0" smtClean="0"/>
          </a:p>
          <a:p>
            <a:pPr algn="ctr">
              <a:buNone/>
            </a:pPr>
            <a:endParaRPr lang="fr-FR" sz="2400" dirty="0"/>
          </a:p>
          <a:p>
            <a:pPr algn="ctr">
              <a:buNone/>
            </a:pPr>
            <a:r>
              <a:rPr lang="fr-FR" sz="3600" b="1" dirty="0"/>
              <a:t>Calculez P( A ∩ B)  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174</Words>
  <Application>Microsoft Office PowerPoint</Application>
  <PresentationFormat>Affichage à l'écran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AUTOMATISMES</vt:lpstr>
      <vt:lpstr> Dénombrer des données à l'aide de tableaux  </vt:lpstr>
      <vt:lpstr> Calculer la probabilité d'un événement et de l'événement contraire </vt:lpstr>
      <vt:lpstr> Calculer la probabilité d'un événement et de l'événement contraire </vt:lpstr>
      <vt:lpstr> Calculer la probabilité de la réunion d'événements incompatibles </vt:lpstr>
      <vt:lpstr> Calculer la probabilité de l'intersection de deux événements </vt:lpstr>
    </vt:vector>
  </TitlesOfParts>
  <Company>lp rontaunay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AUTOMATISMES</dc:title>
  <dc:creator>Etablissement</dc:creator>
  <cp:lastModifiedBy>Etablissement</cp:lastModifiedBy>
  <cp:revision>3</cp:revision>
  <dcterms:created xsi:type="dcterms:W3CDTF">2023-05-02T05:31:31Z</dcterms:created>
  <dcterms:modified xsi:type="dcterms:W3CDTF">2023-05-02T05:57:52Z</dcterms:modified>
</cp:coreProperties>
</file>